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7" r:id="rId3"/>
    <p:sldId id="283" r:id="rId4"/>
    <p:sldId id="282" r:id="rId5"/>
    <p:sldId id="279" r:id="rId6"/>
    <p:sldId id="289" r:id="rId7"/>
    <p:sldId id="288" r:id="rId8"/>
    <p:sldId id="301" r:id="rId9"/>
    <p:sldId id="311" r:id="rId10"/>
    <p:sldId id="312" r:id="rId11"/>
    <p:sldId id="309" r:id="rId12"/>
    <p:sldId id="310" r:id="rId13"/>
    <p:sldId id="314" r:id="rId14"/>
    <p:sldId id="275" r:id="rId15"/>
    <p:sldId id="316" r:id="rId16"/>
    <p:sldId id="317" r:id="rId17"/>
    <p:sldId id="318" r:id="rId18"/>
    <p:sldId id="320" r:id="rId19"/>
    <p:sldId id="321" r:id="rId20"/>
    <p:sldId id="286" r:id="rId21"/>
    <p:sldId id="266" r:id="rId22"/>
    <p:sldId id="287" r:id="rId23"/>
    <p:sldId id="305" r:id="rId24"/>
    <p:sldId id="306" r:id="rId25"/>
    <p:sldId id="302" r:id="rId26"/>
    <p:sldId id="303" r:id="rId27"/>
    <p:sldId id="304" r:id="rId28"/>
    <p:sldId id="276" r:id="rId29"/>
    <p:sldId id="300" r:id="rId30"/>
    <p:sldId id="284" r:id="rId31"/>
    <p:sldId id="291" r:id="rId32"/>
    <p:sldId id="292" r:id="rId33"/>
    <p:sldId id="293" r:id="rId34"/>
    <p:sldId id="294" r:id="rId35"/>
    <p:sldId id="295" r:id="rId36"/>
    <p:sldId id="319" r:id="rId37"/>
    <p:sldId id="322" r:id="rId38"/>
    <p:sldId id="315" r:id="rId39"/>
    <p:sldId id="323" r:id="rId40"/>
    <p:sldId id="324" r:id="rId41"/>
    <p:sldId id="325" r:id="rId42"/>
    <p:sldId id="298" r:id="rId43"/>
    <p:sldId id="299" r:id="rId44"/>
    <p:sldId id="297" r:id="rId45"/>
    <p:sldId id="307" r:id="rId46"/>
    <p:sldId id="326" r:id="rId47"/>
    <p:sldId id="327" r:id="rId48"/>
    <p:sldId id="328" r:id="rId49"/>
    <p:sldId id="329" r:id="rId50"/>
    <p:sldId id="281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일 권" initials="기권" lastIdx="1" clrIdx="0">
    <p:extLst>
      <p:ext uri="{19B8F6BF-5375-455C-9EA6-DF929625EA0E}">
        <p15:presenceInfo xmlns:p15="http://schemas.microsoft.com/office/powerpoint/2012/main" userId="2ef98fef2c7306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159"/>
    <a:srgbClr val="083692"/>
    <a:srgbClr val="C7E3F5"/>
    <a:srgbClr val="FFFFFF"/>
    <a:srgbClr val="DBEEF9"/>
    <a:srgbClr val="91B7D9"/>
    <a:srgbClr val="B3D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 autoAdjust="0"/>
    <p:restoredTop sz="93817" autoAdjust="0"/>
  </p:normalViewPr>
  <p:slideViewPr>
    <p:cSldViewPr snapToGrid="0" showGuides="1">
      <p:cViewPr>
        <p:scale>
          <a:sx n="75" d="100"/>
          <a:sy n="75" d="100"/>
        </p:scale>
        <p:origin x="2796" y="94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4EB5D-3736-41D7-B97D-3614CE8DC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E17596-0C0E-427E-8C0E-3D43462E6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ED48FE-938E-43BC-A6F6-7177460B0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7AAF0-6778-4961-9C65-44150E532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C043D8-FC24-42B9-973F-7F4A47D3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0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0BA4A-5D14-4456-B2D1-E87FC32D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687C35-237E-4E5D-A14B-3A8AB84CA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23636-7A65-4E93-ABAE-FB128E71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2EB517-9E72-4031-BDBF-5327F458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15574-7FB9-4F18-89A3-EE963C84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4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46AA06-7E87-45E9-B407-88161E5B8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82E81F-42BC-4358-A0CF-5739E289A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9DE26-2038-4A47-904D-01139667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3410FC-A0AA-4BDE-88B3-715D1E32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B415B-C37E-4F11-8AF3-44836378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13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55FF5-CD29-433F-B34A-FB6D8453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9EB64-94BF-4DF5-8E61-94446E92E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A5B8A-A4BE-465C-B728-5AB831D62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3B3F0C-CDC4-4E83-A1E3-AE23DA8B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23343-4F5D-43D2-AA7F-FE70D672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76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955DB-2C07-41C4-AE81-F84CC9CA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5946E-3EE7-4F7A-AEB8-9D9397BB6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C96F26-0A93-4BAB-9231-F7A5D914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CEF5B3-60B2-4D01-8EBB-17A98E41B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51229-DB9B-4DAB-AC83-5E032193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8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966F5-DD34-41D4-815C-3E4939CD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783B0-388D-4A75-A2EB-B426B036B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BEA9F-0C14-43EE-941E-5B5123CC9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B895EB-2B01-4890-B701-227701626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1484BC-3F02-45D1-911A-D037C0D6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EA6C39-A6ED-43D5-967E-B665F1CA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92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4021E-74C6-4B54-B0E1-BD1D76A9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6838D1-4BFD-4762-AEE0-E570991FB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DBB30-D858-4D84-8E95-BC96D0C40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5202C5-59AB-4783-83E3-34503A95C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6E514E-7C40-4497-BE0A-78B21C1B7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09F952-910C-4C21-A567-233EA0893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4AC9DA-2594-4387-80F3-1BE16D31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A4EB16-780F-4B6D-8192-DE1705E2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1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D9F6C-D480-4F64-9FA3-4825FDB7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09822E-3943-4250-AED1-729450351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C4DC6F-C9DF-4874-B0D6-B7E0DDC9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50B4F7-C9A5-44CB-A3B7-CBE0A59B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8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367965-DA58-4590-9DDC-E3C2EB71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CABF66-5896-44F1-9E03-4C52C3E4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90BAF9-3521-4002-9FDC-D6309362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371C9-9C25-4BA4-9294-EDC87735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1DB11-B773-4BC5-BF00-6FEB8F25F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D3A6A6-B439-4D8C-A034-919989B31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1592E2-52AF-4723-ABC8-CF0F9EE3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DE65B-61E7-4223-BCA2-41F6A50A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5D361-128E-4544-8350-250F3AB2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3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969B2-33F7-400F-BABB-95F2A98C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D0C575-B0E2-4329-A529-C43014A18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45AC16-8F5E-4076-BF54-F588C1FA0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481BBF-73F8-4A12-8564-A668EC69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7AAE56-02E7-4FCE-BFC7-4D342EAB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B1BF62-EF55-4CBA-8268-6E00BDAC7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5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65CAFD-0F6C-4FDE-9EFA-3844035F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8EB1E3-DE02-4C02-9EE7-8EB764099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2FC581-E9AE-44B7-8F92-53252424A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D2C3B-7673-483F-87E6-5B7F9A3A0FB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C2977-F0A3-4AE0-AE00-99E677076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8B0FF-2073-4FEE-A0CC-DE9781F3D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D0305-173D-4423-9A79-3ECBC24DA6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3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asis.krei.re.kr/basicInfo/etc/kma.do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tharvaingle/crop-recommendation-datase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7.png"/><Relationship Id="rId21" Type="http://schemas.openxmlformats.org/officeDocument/2006/relationships/image" Target="../media/image33.png"/><Relationship Id="rId7" Type="http://schemas.microsoft.com/office/2007/relationships/hdphoto" Target="../media/hdphoto2.wdp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5.jpe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7.sv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microsoft.com/office/2007/relationships/hdphoto" Target="../media/hdphoto3.wdp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29" y="1625600"/>
            <a:ext cx="12209259" cy="3461327"/>
          </a:xfrm>
          <a:prstGeom prst="rect">
            <a:avLst/>
          </a:prstGeom>
          <a:solidFill>
            <a:srgbClr val="052159"/>
          </a:solidFill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70776" y="5924591"/>
            <a:ext cx="1204000" cy="468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7199" y="2253806"/>
            <a:ext cx="100176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기후 데이터를 이용한 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5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미래 기후 예측과 작물 추천</a:t>
            </a:r>
            <a:endParaRPr lang="ko-KR" altLang="en-US" sz="3600" b="1" dirty="0">
              <a:solidFill>
                <a:schemeClr val="bg1"/>
              </a:solidFill>
              <a:latin typeface="+mj-lt"/>
              <a:ea typeface="G마켓 산스 TTF Medium" panose="02000000000000000000" pitchFamily="2" charset="-127"/>
            </a:endParaRPr>
          </a:p>
        </p:txBody>
      </p:sp>
      <p:grpSp>
        <p:nvGrpSpPr>
          <p:cNvPr id="6" name="그룹 1003"/>
          <p:cNvGrpSpPr/>
          <p:nvPr/>
        </p:nvGrpSpPr>
        <p:grpSpPr>
          <a:xfrm>
            <a:off x="297406" y="1834974"/>
            <a:ext cx="954029" cy="918055"/>
            <a:chOff x="155482" y="3725029"/>
            <a:chExt cx="1431044" cy="1377082"/>
          </a:xfrm>
        </p:grpSpPr>
        <p:pic>
          <p:nvPicPr>
            <p:cNvPr id="7" name="Object 18"/>
            <p:cNvPicPr>
              <a:picLocks noChangeAspect="1"/>
            </p:cNvPicPr>
            <p:nvPr/>
          </p:nvPicPr>
          <p:blipFill>
            <a:blip r:embed="rId5" cstate="print">
              <a:biLevel thresh="25000"/>
            </a:blip>
            <a:stretch>
              <a:fillRect/>
            </a:stretch>
          </p:blipFill>
          <p:spPr>
            <a:xfrm>
              <a:off x="155482" y="3725029"/>
              <a:ext cx="1431044" cy="1377082"/>
            </a:xfrm>
            <a:prstGeom prst="rect">
              <a:avLst/>
            </a:prstGeom>
          </p:spPr>
        </p:pic>
      </p:grpSp>
      <p:grpSp>
        <p:nvGrpSpPr>
          <p:cNvPr id="9" name="그룹 1004"/>
          <p:cNvGrpSpPr/>
          <p:nvPr/>
        </p:nvGrpSpPr>
        <p:grpSpPr>
          <a:xfrm>
            <a:off x="10972776" y="3979090"/>
            <a:ext cx="952972" cy="779305"/>
            <a:chOff x="9961586" y="6853899"/>
            <a:chExt cx="1429458" cy="1168958"/>
          </a:xfrm>
        </p:grpSpPr>
        <p:pic>
          <p:nvPicPr>
            <p:cNvPr id="10" name="Object 21"/>
            <p:cNvPicPr>
              <a:picLocks noChangeAspect="1"/>
            </p:cNvPicPr>
            <p:nvPr/>
          </p:nvPicPr>
          <p:blipFill>
            <a:blip r:embed="rId6" cstate="print">
              <a:biLevel thresh="25000"/>
            </a:blip>
            <a:stretch>
              <a:fillRect/>
            </a:stretch>
          </p:blipFill>
          <p:spPr>
            <a:xfrm>
              <a:off x="9961586" y="6853899"/>
              <a:ext cx="1429458" cy="116895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A755BC-2CC3-66C5-44EA-D4ED1E30C156}"/>
              </a:ext>
            </a:extLst>
          </p:cNvPr>
          <p:cNvSpPr txBox="1"/>
          <p:nvPr/>
        </p:nvSpPr>
        <p:spPr>
          <a:xfrm>
            <a:off x="4004613" y="3949911"/>
            <a:ext cx="4182775" cy="5231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데이터차이조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79DDD8-0EA3-17D1-B149-A04EBA0DCD8F}"/>
              </a:ext>
            </a:extLst>
          </p:cNvPr>
          <p:cNvSpPr/>
          <p:nvPr/>
        </p:nvSpPr>
        <p:spPr>
          <a:xfrm>
            <a:off x="0" y="-1"/>
            <a:ext cx="12192000" cy="621350"/>
          </a:xfrm>
          <a:prstGeom prst="rect">
            <a:avLst/>
          </a:prstGeom>
          <a:solidFill>
            <a:srgbClr val="0521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426FA1-E653-95D8-586B-28CA6F7B8AC3}"/>
              </a:ext>
            </a:extLst>
          </p:cNvPr>
          <p:cNvSpPr/>
          <p:nvPr/>
        </p:nvSpPr>
        <p:spPr>
          <a:xfrm>
            <a:off x="0" y="6236651"/>
            <a:ext cx="12192000" cy="621350"/>
          </a:xfrm>
          <a:prstGeom prst="rect">
            <a:avLst/>
          </a:prstGeom>
          <a:solidFill>
            <a:srgbClr val="0521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AD0B18-7D45-BCF5-F11F-F590FD1F9785}"/>
              </a:ext>
            </a:extLst>
          </p:cNvPr>
          <p:cNvCxnSpPr>
            <a:cxnSpLocks/>
          </p:cNvCxnSpPr>
          <p:nvPr/>
        </p:nvCxnSpPr>
        <p:spPr>
          <a:xfrm>
            <a:off x="8630" y="-643438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79D5792-93E9-E69F-9EA1-766DB8F0F453}"/>
              </a:ext>
            </a:extLst>
          </p:cNvPr>
          <p:cNvCxnSpPr>
            <a:cxnSpLocks/>
          </p:cNvCxnSpPr>
          <p:nvPr/>
        </p:nvCxnSpPr>
        <p:spPr>
          <a:xfrm>
            <a:off x="8630" y="6925111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66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Logo">
            <a:extLst>
              <a:ext uri="{FF2B5EF4-FFF2-40B4-BE49-F238E27FC236}">
                <a16:creationId xmlns:a16="http://schemas.microsoft.com/office/drawing/2014/main" id="{293FD120-8A3F-D579-C1E3-0724312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37C7C4-5EE9-985C-B604-8D6A60E45DD9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ECC96-F5A9-809D-7906-6423D43D9188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일정 관리 및 빌드 관리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8F6C43-8B47-23FD-BBA4-709AD704D1B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956292E-7AFA-0736-5912-9976F4D8F479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C38C3E-0154-1352-7F49-3C627EDF664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3527C-553F-49BD-AE91-E9373454E6A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869B8D-A3BA-2F05-09F9-E288C3DF1408}"/>
              </a:ext>
            </a:extLst>
          </p:cNvPr>
          <p:cNvSpPr txBox="1"/>
          <p:nvPr/>
        </p:nvSpPr>
        <p:spPr>
          <a:xfrm>
            <a:off x="303178" y="1225604"/>
            <a:ext cx="2063679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Git Hub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B2F1C1-11C9-051F-E87A-444BA68AAE7B}"/>
              </a:ext>
            </a:extLst>
          </p:cNvPr>
          <p:cNvSpPr txBox="1"/>
          <p:nvPr/>
        </p:nvSpPr>
        <p:spPr>
          <a:xfrm>
            <a:off x="7975774" y="2344662"/>
            <a:ext cx="3907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/>
              <a:t>Git Fork </a:t>
            </a:r>
            <a:r>
              <a:rPr lang="ko-KR" altLang="en-US" sz="1400" dirty="0"/>
              <a:t>사용하여 </a:t>
            </a:r>
            <a:r>
              <a:rPr lang="en-US" altLang="ko-KR" sz="1400" dirty="0"/>
              <a:t>Git </a:t>
            </a:r>
            <a:r>
              <a:rPr lang="ko-KR" altLang="en-US" sz="1400" dirty="0"/>
              <a:t>관련 사고를 줄여 </a:t>
            </a:r>
            <a:r>
              <a:rPr lang="en-US" altLang="ko-KR" sz="1400" dirty="0"/>
              <a:t>Git hub </a:t>
            </a:r>
            <a:r>
              <a:rPr lang="ko-KR" altLang="en-US" sz="1400" dirty="0"/>
              <a:t>사용 빈도를 늘림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/>
              <a:t>Git Hub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커밋</a:t>
            </a:r>
            <a:r>
              <a:rPr lang="ko-KR" altLang="en-US" sz="1400" dirty="0"/>
              <a:t> 내용을 토대로 각 인원들의 작업 완료 여부 추적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/>
              <a:t>Git Hub </a:t>
            </a:r>
            <a:r>
              <a:rPr lang="ko-KR" altLang="en-US" sz="1400" dirty="0"/>
              <a:t>형상 관리를 이용하여 문제가 생긴 빌드 복구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/>
              <a:t>2022.05.18 </a:t>
            </a:r>
            <a:r>
              <a:rPr lang="ko-KR" altLang="en-US" sz="1400" dirty="0"/>
              <a:t>기준 </a:t>
            </a:r>
            <a:r>
              <a:rPr lang="ko-KR" altLang="en-US" sz="1400" dirty="0" err="1"/>
              <a:t>커밋</a:t>
            </a:r>
            <a:r>
              <a:rPr lang="ko-KR" altLang="en-US" sz="1400" dirty="0"/>
              <a:t> 수 약 </a:t>
            </a:r>
            <a:r>
              <a:rPr lang="en-US" altLang="ko-KR" sz="1400" dirty="0"/>
              <a:t>120</a:t>
            </a:r>
            <a:r>
              <a:rPr lang="ko-KR" altLang="en-US" sz="1400" dirty="0"/>
              <a:t>건 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B724E2-ECAC-7DC2-3EFC-D85A3E70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5" y="1609770"/>
            <a:ext cx="6802472" cy="406220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62F178-ABF5-70D8-A433-59C8C6A9EE55}"/>
              </a:ext>
            </a:extLst>
          </p:cNvPr>
          <p:cNvSpPr/>
          <p:nvPr/>
        </p:nvSpPr>
        <p:spPr>
          <a:xfrm>
            <a:off x="2578699" y="2174969"/>
            <a:ext cx="4666927" cy="2039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6A04B91-7280-BE34-7C55-898118304D4B}"/>
              </a:ext>
            </a:extLst>
          </p:cNvPr>
          <p:cNvCxnSpPr>
            <a:cxnSpLocks/>
          </p:cNvCxnSpPr>
          <p:nvPr/>
        </p:nvCxnSpPr>
        <p:spPr>
          <a:xfrm>
            <a:off x="7255186" y="3144881"/>
            <a:ext cx="6705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0AB16F7-9B90-ED6F-F316-19F6BAA9AE56}"/>
              </a:ext>
            </a:extLst>
          </p:cNvPr>
          <p:cNvSpPr/>
          <p:nvPr/>
        </p:nvSpPr>
        <p:spPr>
          <a:xfrm>
            <a:off x="-12649447" y="2799521"/>
            <a:ext cx="11973259" cy="2108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97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2487260-FCED-0928-8AA6-F968D2ED044F}"/>
              </a:ext>
            </a:extLst>
          </p:cNvPr>
          <p:cNvSpPr/>
          <p:nvPr/>
        </p:nvSpPr>
        <p:spPr>
          <a:xfrm>
            <a:off x="108610" y="2799521"/>
            <a:ext cx="11973259" cy="2108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Logo">
            <a:extLst>
              <a:ext uri="{FF2B5EF4-FFF2-40B4-BE49-F238E27FC236}">
                <a16:creationId xmlns:a16="http://schemas.microsoft.com/office/drawing/2014/main" id="{293FD120-8A3F-D579-C1E3-0724312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37C7C4-5EE9-985C-B604-8D6A60E45DD9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ECC96-F5A9-809D-7906-6423D43D9188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데이터 </a:t>
            </a:r>
            <a:r>
              <a:rPr kumimoji="1" lang="ko-KR" altLang="en-US" sz="2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전처리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8F6C43-8B47-23FD-BBA4-709AD704D1B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956292E-7AFA-0736-5912-9976F4D8F479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C38C3E-0154-1352-7F49-3C627EDF664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3527C-553F-49BD-AE91-E9373454E6A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869B8D-A3BA-2F05-09F9-E288C3DF1408}"/>
              </a:ext>
            </a:extLst>
          </p:cNvPr>
          <p:cNvSpPr txBox="1"/>
          <p:nvPr/>
        </p:nvSpPr>
        <p:spPr>
          <a:xfrm>
            <a:off x="303178" y="1225604"/>
            <a:ext cx="2063679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기상 데이터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 descr="온도 예측 데이터 시각화 코드">
            <a:extLst>
              <a:ext uri="{FF2B5EF4-FFF2-40B4-BE49-F238E27FC236}">
                <a16:creationId xmlns:a16="http://schemas.microsoft.com/office/drawing/2014/main" id="{E43A9C24-60C3-C3E8-AC24-B69831D351D3}"/>
              </a:ext>
            </a:extLst>
          </p:cNvPr>
          <p:cNvSpPr txBox="1"/>
          <p:nvPr/>
        </p:nvSpPr>
        <p:spPr>
          <a:xfrm>
            <a:off x="356798" y="1685527"/>
            <a:ext cx="11346633" cy="307777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/>
              <a:t>농업관측통계시스템 </a:t>
            </a:r>
            <a:r>
              <a:rPr lang="en-US" altLang="ko-KR" sz="1400" dirty="0"/>
              <a:t>OASIS</a:t>
            </a:r>
            <a:r>
              <a:rPr lang="ko-KR" altLang="en-US" sz="1400" dirty="0"/>
              <a:t>에서 크롤링하고 </a:t>
            </a:r>
            <a:r>
              <a:rPr lang="ko-KR" altLang="en-US" sz="1400" dirty="0" err="1"/>
              <a:t>전처리하여</a:t>
            </a:r>
            <a:r>
              <a:rPr lang="en-US" altLang="ko-KR" sz="1400" dirty="0"/>
              <a:t> </a:t>
            </a:r>
            <a:r>
              <a:rPr lang="ko-KR" altLang="en-US" sz="1400" dirty="0"/>
              <a:t>기상 예측에 사용</a:t>
            </a:r>
            <a:r>
              <a:rPr lang="en-US" altLang="ko-KR" sz="1400" dirty="0"/>
              <a:t> (</a:t>
            </a:r>
            <a:r>
              <a:rPr lang="en-US" altLang="ko-KR" sz="1400" dirty="0">
                <a:hlinkClick r:id="rId3"/>
              </a:rPr>
              <a:t>https://oasis.krei.re.kr/basicInfo/etc/kma.do</a:t>
            </a:r>
            <a:r>
              <a:rPr lang="en-US" altLang="ko-KR" sz="1400" dirty="0"/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513508-9CD2-7898-4C70-C8C9A7797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99" y="2447182"/>
            <a:ext cx="3696175" cy="30857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BD63C7-7FD8-6554-2D22-27C655F03064}"/>
              </a:ext>
            </a:extLst>
          </p:cNvPr>
          <p:cNvSpPr/>
          <p:nvPr/>
        </p:nvSpPr>
        <p:spPr>
          <a:xfrm>
            <a:off x="392090" y="4283419"/>
            <a:ext cx="3625591" cy="1249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F53576-D70D-2AD9-045E-661758437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255" y="2447182"/>
            <a:ext cx="3696176" cy="30857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C3B211-1A66-8B63-E2B6-EB349346F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188" y="2447182"/>
            <a:ext cx="3585852" cy="3085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F56186-B3C7-AC46-58D0-B51D27349B54}"/>
              </a:ext>
            </a:extLst>
          </p:cNvPr>
          <p:cNvSpPr txBox="1"/>
          <p:nvPr/>
        </p:nvSpPr>
        <p:spPr>
          <a:xfrm>
            <a:off x="321507" y="5731400"/>
            <a:ext cx="3731468" cy="307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아래 영역을 </a:t>
            </a:r>
            <a:r>
              <a:rPr lang="en-US" altLang="ko-KR" sz="1400" dirty="0"/>
              <a:t>1988</a:t>
            </a:r>
            <a:r>
              <a:rPr lang="ko-KR" altLang="en-US" sz="1400" dirty="0"/>
              <a:t>년부터 </a:t>
            </a:r>
            <a:r>
              <a:rPr lang="en-US" altLang="ko-KR" sz="1400" dirty="0"/>
              <a:t>2022</a:t>
            </a:r>
            <a:r>
              <a:rPr lang="ko-KR" altLang="en-US" sz="1400" dirty="0"/>
              <a:t>년까지 </a:t>
            </a:r>
            <a:r>
              <a:rPr lang="ko-KR" altLang="en-US" sz="1400" dirty="0" err="1"/>
              <a:t>크롤링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A2670-BABB-52DC-F070-AA365B689E64}"/>
              </a:ext>
            </a:extLst>
          </p:cNvPr>
          <p:cNvSpPr txBox="1"/>
          <p:nvPr/>
        </p:nvSpPr>
        <p:spPr>
          <a:xfrm>
            <a:off x="9229768" y="5731400"/>
            <a:ext cx="1166563" cy="307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전처리</a:t>
            </a:r>
            <a:r>
              <a:rPr lang="ko-KR" altLang="en-US" sz="1400" dirty="0"/>
              <a:t> 결과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95ED2E-8482-6E7D-EF3A-EEBED4285017}"/>
              </a:ext>
            </a:extLst>
          </p:cNvPr>
          <p:cNvSpPr/>
          <p:nvPr/>
        </p:nvSpPr>
        <p:spPr>
          <a:xfrm>
            <a:off x="4374685" y="-715979"/>
            <a:ext cx="3625591" cy="321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6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2487260-FCED-0928-8AA6-F968D2ED044F}"/>
              </a:ext>
            </a:extLst>
          </p:cNvPr>
          <p:cNvSpPr/>
          <p:nvPr/>
        </p:nvSpPr>
        <p:spPr>
          <a:xfrm>
            <a:off x="103504" y="2808743"/>
            <a:ext cx="11973259" cy="2108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Logo">
            <a:extLst>
              <a:ext uri="{FF2B5EF4-FFF2-40B4-BE49-F238E27FC236}">
                <a16:creationId xmlns:a16="http://schemas.microsoft.com/office/drawing/2014/main" id="{293FD120-8A3F-D579-C1E3-0724312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37C7C4-5EE9-985C-B604-8D6A60E45DD9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ECC96-F5A9-809D-7906-6423D43D9188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데이터 </a:t>
            </a:r>
            <a:r>
              <a:rPr kumimoji="1" lang="ko-KR" altLang="en-US" sz="2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전처리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8F6C43-8B47-23FD-BBA4-709AD704D1B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956292E-7AFA-0736-5912-9976F4D8F479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C38C3E-0154-1352-7F49-3C627EDF664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3527C-553F-49BD-AE91-E9373454E6A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869B8D-A3BA-2F05-09F9-E288C3DF1408}"/>
              </a:ext>
            </a:extLst>
          </p:cNvPr>
          <p:cNvSpPr txBox="1"/>
          <p:nvPr/>
        </p:nvSpPr>
        <p:spPr>
          <a:xfrm>
            <a:off x="303178" y="1225604"/>
            <a:ext cx="2063679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작물 데이터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 descr="온도 예측 데이터 시각화 코드">
            <a:extLst>
              <a:ext uri="{FF2B5EF4-FFF2-40B4-BE49-F238E27FC236}">
                <a16:creationId xmlns:a16="http://schemas.microsoft.com/office/drawing/2014/main" id="{4602439B-01C4-9E32-7252-1FD1CCE2B23D}"/>
              </a:ext>
            </a:extLst>
          </p:cNvPr>
          <p:cNvSpPr txBox="1"/>
          <p:nvPr/>
        </p:nvSpPr>
        <p:spPr>
          <a:xfrm>
            <a:off x="373653" y="1704446"/>
            <a:ext cx="8952172" cy="523220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캐글의</a:t>
            </a:r>
            <a:r>
              <a:rPr lang="ko-KR" altLang="en-US" sz="1400" dirty="0"/>
              <a:t> </a:t>
            </a:r>
            <a:r>
              <a:rPr lang="en-US" altLang="ko-KR" sz="1400" dirty="0"/>
              <a:t>crop </a:t>
            </a:r>
            <a:r>
              <a:rPr lang="en-US" altLang="ko-KR" sz="1400" dirty="0" err="1"/>
              <a:t>recommendataion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데이터셋을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전처리하여</a:t>
            </a:r>
            <a:r>
              <a:rPr lang="ko-KR" altLang="en-US" sz="1400" dirty="0"/>
              <a:t> 기후예측 결과에 따른 작물 추천에 사용</a:t>
            </a:r>
            <a:endParaRPr lang="en-US" altLang="ko-KR" sz="1400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>
                <a:hlinkClick r:id="rId3"/>
              </a:rPr>
              <a:t>(https://www.kaggle.com/datasets/atharvaingle/crop-recommendation-dataset</a:t>
            </a:r>
            <a:r>
              <a:rPr lang="en-US" altLang="ko-KR" sz="1400" dirty="0"/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C75994-408A-AAAA-D290-547C10DDF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30" y="2570260"/>
            <a:ext cx="3475403" cy="2734057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1CCF7D-E85B-80E9-2539-C435A059A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685" y="2570260"/>
            <a:ext cx="3505689" cy="2765174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9968DD-090F-C6B8-1ED4-DF4AD7788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427" y="2570259"/>
            <a:ext cx="3439005" cy="2765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84347B-AD7D-D60B-91DB-5C20F53322BA}"/>
              </a:ext>
            </a:extLst>
          </p:cNvPr>
          <p:cNvSpPr/>
          <p:nvPr/>
        </p:nvSpPr>
        <p:spPr>
          <a:xfrm>
            <a:off x="4374685" y="3966358"/>
            <a:ext cx="3625591" cy="321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66A3C1-E7CE-1B2F-F810-E1C48C50A6D8}"/>
              </a:ext>
            </a:extLst>
          </p:cNvPr>
          <p:cNvSpPr/>
          <p:nvPr/>
        </p:nvSpPr>
        <p:spPr>
          <a:xfrm>
            <a:off x="4374685" y="4884649"/>
            <a:ext cx="3625591" cy="321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BDFD93-17F3-4A97-7068-CB2F7F0239A2}"/>
              </a:ext>
            </a:extLst>
          </p:cNvPr>
          <p:cNvSpPr txBox="1"/>
          <p:nvPr/>
        </p:nvSpPr>
        <p:spPr>
          <a:xfrm>
            <a:off x="4657587" y="5451871"/>
            <a:ext cx="2896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온도와 강수량 데이터 사용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최저</a:t>
            </a:r>
            <a:r>
              <a:rPr lang="en-US" altLang="ko-KR" sz="1400" dirty="0"/>
              <a:t>, </a:t>
            </a:r>
            <a:r>
              <a:rPr lang="ko-KR" altLang="en-US" sz="1400" dirty="0"/>
              <a:t>최고 온도 필드 추가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일부 작물 추가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C1D778-1AC4-62A5-C531-F3EA6A4509D5}"/>
              </a:ext>
            </a:extLst>
          </p:cNvPr>
          <p:cNvSpPr txBox="1"/>
          <p:nvPr/>
        </p:nvSpPr>
        <p:spPr>
          <a:xfrm>
            <a:off x="9325825" y="5551344"/>
            <a:ext cx="1166563" cy="307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전처리</a:t>
            </a:r>
            <a:r>
              <a:rPr lang="ko-KR" altLang="en-US" sz="1400" dirty="0"/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243279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Logo">
            <a:extLst>
              <a:ext uri="{FF2B5EF4-FFF2-40B4-BE49-F238E27FC236}">
                <a16:creationId xmlns:a16="http://schemas.microsoft.com/office/drawing/2014/main" id="{293FD120-8A3F-D579-C1E3-0724312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37C7C4-5EE9-985C-B604-8D6A60E45DD9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CECF1D8-C7A7-F264-8E0C-D867CA72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64" y="1688094"/>
            <a:ext cx="5542238" cy="31948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FFB8D4-AE1A-93D4-8AED-CC52E9A03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92" y="1688094"/>
            <a:ext cx="4623078" cy="31948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55028A-3F5D-A893-C4B9-53479E9E7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857" y="4901511"/>
            <a:ext cx="2103015" cy="14474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1E115E-0F80-FE81-CD4B-59FB57C2D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564" y="4882934"/>
            <a:ext cx="2103015" cy="14474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9DCC4A-64C1-03E0-4886-A153758D4BC9}"/>
              </a:ext>
            </a:extLst>
          </p:cNvPr>
          <p:cNvSpPr/>
          <p:nvPr/>
        </p:nvSpPr>
        <p:spPr>
          <a:xfrm>
            <a:off x="3307412" y="2634277"/>
            <a:ext cx="1850758" cy="391896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F20109-483E-375A-76E1-3286753D9D04}"/>
              </a:ext>
            </a:extLst>
          </p:cNvPr>
          <p:cNvSpPr/>
          <p:nvPr/>
        </p:nvSpPr>
        <p:spPr>
          <a:xfrm>
            <a:off x="3298548" y="3152701"/>
            <a:ext cx="1850758" cy="96629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6D83D6F-BCAD-F374-2E65-2992524E24B6}"/>
              </a:ext>
            </a:extLst>
          </p:cNvPr>
          <p:cNvSpPr/>
          <p:nvPr/>
        </p:nvSpPr>
        <p:spPr>
          <a:xfrm>
            <a:off x="9299141" y="2032252"/>
            <a:ext cx="1103636" cy="279989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599BDD-A277-F08B-1722-05B36CFAB894}"/>
              </a:ext>
            </a:extLst>
          </p:cNvPr>
          <p:cNvSpPr/>
          <p:nvPr/>
        </p:nvSpPr>
        <p:spPr>
          <a:xfrm>
            <a:off x="9679620" y="2723620"/>
            <a:ext cx="1446315" cy="22253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2D3ACB-0F07-CE10-F9A5-2833C49B46F6}"/>
              </a:ext>
            </a:extLst>
          </p:cNvPr>
          <p:cNvSpPr/>
          <p:nvPr/>
        </p:nvSpPr>
        <p:spPr>
          <a:xfrm>
            <a:off x="9387281" y="3236500"/>
            <a:ext cx="883797" cy="222534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002E56-FEBD-54F8-EFAA-389292E7C313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데이터 </a:t>
            </a:r>
            <a:r>
              <a:rPr kumimoji="1" lang="ko-KR" altLang="en-US" sz="2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전처리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490F32-21FB-4807-F401-3517912E1118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45D182F-6EEE-DA20-BEA1-C7A58284DED4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5A25E6-6E24-7320-CAB9-3C4588089DE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9F55020-A8D7-32FB-7CE4-38941075E68F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F4D24B-5E40-8EA1-D0DC-8C009ED6EF80}"/>
              </a:ext>
            </a:extLst>
          </p:cNvPr>
          <p:cNvSpPr txBox="1"/>
          <p:nvPr/>
        </p:nvSpPr>
        <p:spPr>
          <a:xfrm>
            <a:off x="303178" y="1225604"/>
            <a:ext cx="2579170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인스타그램 </a:t>
            </a: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크롤링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8E43E07-4B6F-C959-8A5A-7C353FC31D12}"/>
              </a:ext>
            </a:extLst>
          </p:cNvPr>
          <p:cNvSpPr/>
          <p:nvPr/>
        </p:nvSpPr>
        <p:spPr>
          <a:xfrm>
            <a:off x="-12636326" y="2808743"/>
            <a:ext cx="11973259" cy="2108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7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2B28692A-838F-B778-B32C-8FEBFB354597}"/>
              </a:ext>
            </a:extLst>
          </p:cNvPr>
          <p:cNvSpPr/>
          <p:nvPr/>
        </p:nvSpPr>
        <p:spPr>
          <a:xfrm>
            <a:off x="103504" y="2808743"/>
            <a:ext cx="11973259" cy="2108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1ECDF3-0B53-4B0E-A663-C884E43494F5}"/>
              </a:ext>
            </a:extLst>
          </p:cNvPr>
          <p:cNvSpPr txBox="1"/>
          <p:nvPr/>
        </p:nvSpPr>
        <p:spPr>
          <a:xfrm>
            <a:off x="377087" y="1225604"/>
            <a:ext cx="3847043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텍스트 </a:t>
            </a: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3" name="Picture 2" descr="Logo">
            <a:extLst>
              <a:ext uri="{FF2B5EF4-FFF2-40B4-BE49-F238E27FC236}">
                <a16:creationId xmlns:a16="http://schemas.microsoft.com/office/drawing/2014/main" id="{293FD120-8A3F-D579-C1E3-0724312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37C7C4-5EE9-985C-B604-8D6A60E45DD9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ECC96-F5A9-809D-7906-6423D43D9188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데이터 </a:t>
            </a:r>
            <a:r>
              <a:rPr kumimoji="1" lang="ko-KR" altLang="en-US" sz="2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전처리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8F6C43-8B47-23FD-BBA4-709AD704D1B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956292E-7AFA-0736-5912-9976F4D8F479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C38C3E-0154-1352-7F49-3C627EDF664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3527C-553F-49BD-AE91-E9373454E6A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descr="온도 예측 데이터 시각화 코드">
            <a:extLst>
              <a:ext uri="{FF2B5EF4-FFF2-40B4-BE49-F238E27FC236}">
                <a16:creationId xmlns:a16="http://schemas.microsoft.com/office/drawing/2014/main" id="{8A2A257F-FFB2-7C56-F98D-733E0371903A}"/>
              </a:ext>
            </a:extLst>
          </p:cNvPr>
          <p:cNvSpPr txBox="1"/>
          <p:nvPr/>
        </p:nvSpPr>
        <p:spPr>
          <a:xfrm>
            <a:off x="527955" y="1739712"/>
            <a:ext cx="8952172" cy="307777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인스타그램에서</a:t>
            </a:r>
            <a:r>
              <a:rPr lang="ko-KR" altLang="en-US" sz="1400" dirty="0"/>
              <a:t> 작물별로 크롤링하여</a:t>
            </a:r>
            <a:r>
              <a:rPr lang="en-US" altLang="ko-KR" sz="1400" dirty="0"/>
              <a:t> </a:t>
            </a:r>
            <a:r>
              <a:rPr lang="ko-KR" altLang="en-US" sz="1400" dirty="0"/>
              <a:t>워드 클라우드와</a:t>
            </a:r>
            <a:r>
              <a:rPr lang="en-US" altLang="ko-KR" sz="1400" dirty="0"/>
              <a:t> </a:t>
            </a:r>
            <a:r>
              <a:rPr lang="ko-KR" altLang="en-US" sz="1400" dirty="0"/>
              <a:t>선호도 분석에 사용</a:t>
            </a:r>
            <a:endParaRPr lang="en-US" altLang="ko-KR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8FD951-82FB-FF76-78C6-69822F8CB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30" y="2431709"/>
            <a:ext cx="2928347" cy="29283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F1D909-9128-9671-0C08-09E0E05DE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953" y="2431709"/>
            <a:ext cx="2928348" cy="29283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1F2388B-2CD6-C1F6-8181-D6ED02433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4" y="2401321"/>
            <a:ext cx="2503981" cy="29235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CED250-6722-8313-E0CE-7F129F80A3C0}"/>
              </a:ext>
            </a:extLst>
          </p:cNvPr>
          <p:cNvSpPr txBox="1"/>
          <p:nvPr/>
        </p:nvSpPr>
        <p:spPr>
          <a:xfrm>
            <a:off x="857264" y="5539607"/>
            <a:ext cx="250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err="1"/>
              <a:t>인스타그램에서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크롤링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FE5CA0-0752-38F9-FF5E-9532DE031E57}"/>
              </a:ext>
            </a:extLst>
          </p:cNvPr>
          <p:cNvSpPr txBox="1"/>
          <p:nvPr/>
        </p:nvSpPr>
        <p:spPr>
          <a:xfrm>
            <a:off x="4525765" y="5538475"/>
            <a:ext cx="2133453" cy="30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워드 클라우드 출력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52EE54-7950-7BEE-4FFD-BA1ED339CAB1}"/>
              </a:ext>
            </a:extLst>
          </p:cNvPr>
          <p:cNvSpPr txBox="1"/>
          <p:nvPr/>
        </p:nvSpPr>
        <p:spPr>
          <a:xfrm>
            <a:off x="8586604" y="5536632"/>
            <a:ext cx="1787045" cy="30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긍정</a:t>
            </a:r>
            <a:r>
              <a:rPr lang="en-US" altLang="ko-KR" sz="1400" dirty="0"/>
              <a:t>, </a:t>
            </a:r>
            <a:r>
              <a:rPr lang="ko-KR" altLang="en-US" sz="1400" dirty="0"/>
              <a:t>부정 분석</a:t>
            </a:r>
          </a:p>
        </p:txBody>
      </p:sp>
      <p:pic>
        <p:nvPicPr>
          <p:cNvPr id="35" name="Picture 4" descr="한국 행정구역 시도">
            <a:extLst>
              <a:ext uri="{FF2B5EF4-FFF2-40B4-BE49-F238E27FC236}">
                <a16:creationId xmlns:a16="http://schemas.microsoft.com/office/drawing/2014/main" id="{710659DD-FEB6-403C-46F8-9C0AE1E9E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581" y="1225604"/>
            <a:ext cx="1796963" cy="170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한국 행정구역 시군구">
            <a:extLst>
              <a:ext uri="{FF2B5EF4-FFF2-40B4-BE49-F238E27FC236}">
                <a16:creationId xmlns:a16="http://schemas.microsoft.com/office/drawing/2014/main" id="{0F675C57-6AF1-9E67-7109-875A34E99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6885" y="4338393"/>
            <a:ext cx="2150869" cy="20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 descr="지도이(가) 표시된 사진&#10;&#10;자동 생성된 설명">
            <a:extLst>
              <a:ext uri="{FF2B5EF4-FFF2-40B4-BE49-F238E27FC236}">
                <a16:creationId xmlns:a16="http://schemas.microsoft.com/office/drawing/2014/main" id="{26F12745-82DA-0055-CEE9-D0C98F7AB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48" y="2455344"/>
            <a:ext cx="3325406" cy="330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8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B81ECDF3-0B53-4B0E-A663-C884E43494F5}"/>
              </a:ext>
            </a:extLst>
          </p:cNvPr>
          <p:cNvSpPr txBox="1"/>
          <p:nvPr/>
        </p:nvSpPr>
        <p:spPr>
          <a:xfrm>
            <a:off x="377087" y="1225604"/>
            <a:ext cx="3847043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조사지역 데이터 </a:t>
            </a: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3" name="Picture 2" descr="Logo">
            <a:extLst>
              <a:ext uri="{FF2B5EF4-FFF2-40B4-BE49-F238E27FC236}">
                <a16:creationId xmlns:a16="http://schemas.microsoft.com/office/drawing/2014/main" id="{293FD120-8A3F-D579-C1E3-0724312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37C7C4-5EE9-985C-B604-8D6A60E45DD9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ECC96-F5A9-809D-7906-6423D43D9188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데이터 </a:t>
            </a:r>
            <a:r>
              <a:rPr kumimoji="1" lang="ko-KR" altLang="en-US" sz="2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전처리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8F6C43-8B47-23FD-BBA4-709AD704D1B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956292E-7AFA-0736-5912-9976F4D8F479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C38C3E-0154-1352-7F49-3C627EDF664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3527C-553F-49BD-AE91-E9373454E6A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descr="온도 예측 데이터 시각화 코드">
            <a:extLst>
              <a:ext uri="{FF2B5EF4-FFF2-40B4-BE49-F238E27FC236}">
                <a16:creationId xmlns:a16="http://schemas.microsoft.com/office/drawing/2014/main" id="{8A2A257F-FFB2-7C56-F98D-733E0371903A}"/>
              </a:ext>
            </a:extLst>
          </p:cNvPr>
          <p:cNvSpPr txBox="1"/>
          <p:nvPr/>
        </p:nvSpPr>
        <p:spPr>
          <a:xfrm>
            <a:off x="527955" y="1739712"/>
            <a:ext cx="8952172" cy="307777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시군구</a:t>
            </a:r>
            <a:r>
              <a:rPr lang="en-US" altLang="ko-KR" sz="1400" dirty="0"/>
              <a:t>, </a:t>
            </a:r>
            <a:r>
              <a:rPr lang="ko-KR" altLang="en-US" sz="1400" dirty="0"/>
              <a:t>시도</a:t>
            </a:r>
            <a:r>
              <a:rPr lang="en-US" altLang="ko-KR" sz="1400" dirty="0"/>
              <a:t>.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파일에서 필요한 지역만 간추려</a:t>
            </a:r>
            <a:r>
              <a:rPr lang="en-US" altLang="ko-KR" sz="1400" dirty="0"/>
              <a:t> </a:t>
            </a:r>
            <a:r>
              <a:rPr lang="ko-KR" altLang="en-US" sz="1400" dirty="0"/>
              <a:t>조사지역</a:t>
            </a:r>
            <a:r>
              <a:rPr lang="en-US" altLang="ko-KR" sz="1400" dirty="0"/>
              <a:t>.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병합</a:t>
            </a:r>
            <a:endParaRPr lang="en-US" altLang="ko-KR" sz="1400" dirty="0"/>
          </a:p>
        </p:txBody>
      </p:sp>
      <p:pic>
        <p:nvPicPr>
          <p:cNvPr id="30" name="Picture 4" descr="한국 행정구역 시도">
            <a:extLst>
              <a:ext uri="{FF2B5EF4-FFF2-40B4-BE49-F238E27FC236}">
                <a16:creationId xmlns:a16="http://schemas.microsoft.com/office/drawing/2014/main" id="{A4288108-7F60-0667-3750-839D021F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315" y="2199322"/>
            <a:ext cx="1796963" cy="170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한국 행정구역 시군구">
            <a:extLst>
              <a:ext uri="{FF2B5EF4-FFF2-40B4-BE49-F238E27FC236}">
                <a16:creationId xmlns:a16="http://schemas.microsoft.com/office/drawing/2014/main" id="{C819AE7B-B73A-0156-CFE0-5730DB3F2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11" y="3935617"/>
            <a:ext cx="2150869" cy="20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 descr="지도이(가) 표시된 사진&#10;&#10;자동 생성된 설명">
            <a:extLst>
              <a:ext uri="{FF2B5EF4-FFF2-40B4-BE49-F238E27FC236}">
                <a16:creationId xmlns:a16="http://schemas.microsoft.com/office/drawing/2014/main" id="{E5F4DB9B-0B7D-D8E1-3A67-888FC4C96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29" y="2455344"/>
            <a:ext cx="3325406" cy="330331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FDF03D1-2F8A-2C6B-80D9-71126DDE12B2}"/>
              </a:ext>
            </a:extLst>
          </p:cNvPr>
          <p:cNvCxnSpPr>
            <a:cxnSpLocks/>
          </p:cNvCxnSpPr>
          <p:nvPr/>
        </p:nvCxnSpPr>
        <p:spPr>
          <a:xfrm>
            <a:off x="3550393" y="2958178"/>
            <a:ext cx="3058634" cy="846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B711D0E-A57E-4D77-84A5-D46DEDA456F5}"/>
              </a:ext>
            </a:extLst>
          </p:cNvPr>
          <p:cNvCxnSpPr>
            <a:cxnSpLocks/>
          </p:cNvCxnSpPr>
          <p:nvPr/>
        </p:nvCxnSpPr>
        <p:spPr>
          <a:xfrm flipV="1">
            <a:off x="3638880" y="4504225"/>
            <a:ext cx="2966850" cy="744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04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B81ECDF3-0B53-4B0E-A663-C884E43494F5}"/>
              </a:ext>
            </a:extLst>
          </p:cNvPr>
          <p:cNvSpPr txBox="1"/>
          <p:nvPr/>
        </p:nvSpPr>
        <p:spPr>
          <a:xfrm>
            <a:off x="377087" y="1225604"/>
            <a:ext cx="3847043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구로 나누어진 시를 하나로 통합 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3" name="Picture 2" descr="Logo">
            <a:extLst>
              <a:ext uri="{FF2B5EF4-FFF2-40B4-BE49-F238E27FC236}">
                <a16:creationId xmlns:a16="http://schemas.microsoft.com/office/drawing/2014/main" id="{293FD120-8A3F-D579-C1E3-0724312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37C7C4-5EE9-985C-B604-8D6A60E45DD9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ECC96-F5A9-809D-7906-6423D43D9188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데이터 </a:t>
            </a:r>
            <a:r>
              <a:rPr kumimoji="1" lang="ko-KR" altLang="en-US" sz="2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전처리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8F6C43-8B47-23FD-BBA4-709AD704D1B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956292E-7AFA-0736-5912-9976F4D8F479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C38C3E-0154-1352-7F49-3C627EDF664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3527C-553F-49BD-AE91-E9373454E6A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descr="온도 예측 데이터 시각화 코드">
            <a:extLst>
              <a:ext uri="{FF2B5EF4-FFF2-40B4-BE49-F238E27FC236}">
                <a16:creationId xmlns:a16="http://schemas.microsoft.com/office/drawing/2014/main" id="{8A2A257F-FFB2-7C56-F98D-733E0371903A}"/>
              </a:ext>
            </a:extLst>
          </p:cNvPr>
          <p:cNvSpPr txBox="1"/>
          <p:nvPr/>
        </p:nvSpPr>
        <p:spPr>
          <a:xfrm>
            <a:off x="527955" y="1739712"/>
            <a:ext cx="8952172" cy="307777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수원시와 같이 행정구역이 많이 나누어져 있는 경우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하나로 통합하여 저장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01760A-C751-7814-40BB-5C60B6BD9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8" y="5515611"/>
            <a:ext cx="3962400" cy="86358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02FC255-9C83-0805-FF8E-2D876ED25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8" y="4485076"/>
            <a:ext cx="3962400" cy="81586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E50B5A7-3751-909B-FD23-6068AB172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8" y="3488213"/>
            <a:ext cx="3962400" cy="815864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2B75E6AF-9FF4-3F81-EE51-99F9C0265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3" y="2386032"/>
            <a:ext cx="3935895" cy="993486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52A04B9E-041F-C59F-6F7F-7D016089D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99" y="3189653"/>
            <a:ext cx="2311400" cy="11176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74C909-2D82-C49A-EE17-EC46EB1E0438}"/>
              </a:ext>
            </a:extLst>
          </p:cNvPr>
          <p:cNvCxnSpPr>
            <a:cxnSpLocks/>
          </p:cNvCxnSpPr>
          <p:nvPr/>
        </p:nvCxnSpPr>
        <p:spPr>
          <a:xfrm>
            <a:off x="4298707" y="2803657"/>
            <a:ext cx="534631" cy="983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C47FF02-361B-24A5-7EC2-7D42F239B26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298708" y="3896145"/>
            <a:ext cx="534630" cy="90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E0D4CBF-5113-50D8-FC33-02C81E503229}"/>
              </a:ext>
            </a:extLst>
          </p:cNvPr>
          <p:cNvCxnSpPr>
            <a:cxnSpLocks/>
          </p:cNvCxnSpPr>
          <p:nvPr/>
        </p:nvCxnSpPr>
        <p:spPr>
          <a:xfrm flipV="1">
            <a:off x="4298706" y="4175387"/>
            <a:ext cx="523711" cy="65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F776750-8019-7CAB-84B1-C1C732CC7282}"/>
              </a:ext>
            </a:extLst>
          </p:cNvPr>
          <p:cNvCxnSpPr>
            <a:cxnSpLocks/>
          </p:cNvCxnSpPr>
          <p:nvPr/>
        </p:nvCxnSpPr>
        <p:spPr>
          <a:xfrm flipV="1">
            <a:off x="4224461" y="4366260"/>
            <a:ext cx="575505" cy="176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 descr="지도이(가) 표시된 사진&#10;&#10;자동 생성된 설명">
            <a:extLst>
              <a:ext uri="{FF2B5EF4-FFF2-40B4-BE49-F238E27FC236}">
                <a16:creationId xmlns:a16="http://schemas.microsoft.com/office/drawing/2014/main" id="{3FDF3F0F-4926-E8D3-1DDA-63B05FDC3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49" y="2959474"/>
            <a:ext cx="1651422" cy="14803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FBA932-2134-ACD7-7A8C-A608BCD6A662}"/>
              </a:ext>
            </a:extLst>
          </p:cNvPr>
          <p:cNvSpPr txBox="1"/>
          <p:nvPr/>
        </p:nvSpPr>
        <p:spPr>
          <a:xfrm>
            <a:off x="5316091" y="4419631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조사지역</a:t>
            </a:r>
            <a:r>
              <a:rPr kumimoji="1" lang="en-US" altLang="ko-KR" sz="1400" dirty="0"/>
              <a:t>.</a:t>
            </a:r>
            <a:r>
              <a:rPr kumimoji="1" lang="en-US" altLang="ko-KR" sz="1400" dirty="0" err="1"/>
              <a:t>json</a:t>
            </a:r>
            <a:endParaRPr kumimoji="1"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CCF13F-9D8B-C865-4F37-8F49D020EE99}"/>
              </a:ext>
            </a:extLst>
          </p:cNvPr>
          <p:cNvSpPr txBox="1"/>
          <p:nvPr/>
        </p:nvSpPr>
        <p:spPr>
          <a:xfrm>
            <a:off x="8758564" y="4582437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err="1"/>
              <a:t>출력시</a:t>
            </a:r>
            <a:r>
              <a:rPr kumimoji="1" lang="ko-KR" altLang="en-US" sz="1400" dirty="0"/>
              <a:t> 모습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75B00BE-CFF4-34B6-182C-B01F83E9EB53}"/>
              </a:ext>
            </a:extLst>
          </p:cNvPr>
          <p:cNvCxnSpPr>
            <a:cxnSpLocks/>
          </p:cNvCxnSpPr>
          <p:nvPr/>
        </p:nvCxnSpPr>
        <p:spPr>
          <a:xfrm>
            <a:off x="7258968" y="3787178"/>
            <a:ext cx="1159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6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B81ECDF3-0B53-4B0E-A663-C884E43494F5}"/>
              </a:ext>
            </a:extLst>
          </p:cNvPr>
          <p:cNvSpPr txBox="1"/>
          <p:nvPr/>
        </p:nvSpPr>
        <p:spPr>
          <a:xfrm>
            <a:off x="377087" y="1225604"/>
            <a:ext cx="3847043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속성값 통일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3" name="Picture 2" descr="Logo">
            <a:extLst>
              <a:ext uri="{FF2B5EF4-FFF2-40B4-BE49-F238E27FC236}">
                <a16:creationId xmlns:a16="http://schemas.microsoft.com/office/drawing/2014/main" id="{293FD120-8A3F-D579-C1E3-0724312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37C7C4-5EE9-985C-B604-8D6A60E45DD9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ECC96-F5A9-809D-7906-6423D43D9188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데이터 </a:t>
            </a:r>
            <a:r>
              <a:rPr kumimoji="1" lang="ko-KR" altLang="en-US" sz="2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전처리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8F6C43-8B47-23FD-BBA4-709AD704D1B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956292E-7AFA-0736-5912-9976F4D8F479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C38C3E-0154-1352-7F49-3C627EDF664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3527C-553F-49BD-AE91-E9373454E6A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descr="온도 예측 데이터 시각화 코드">
            <a:extLst>
              <a:ext uri="{FF2B5EF4-FFF2-40B4-BE49-F238E27FC236}">
                <a16:creationId xmlns:a16="http://schemas.microsoft.com/office/drawing/2014/main" id="{8A2A257F-FFB2-7C56-F98D-733E0371903A}"/>
              </a:ext>
            </a:extLst>
          </p:cNvPr>
          <p:cNvSpPr txBox="1"/>
          <p:nvPr/>
        </p:nvSpPr>
        <p:spPr>
          <a:xfrm>
            <a:off x="527955" y="1739712"/>
            <a:ext cx="8952172" cy="307777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속성값을 하나로 통일하고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텍스트 오름차순으로 정렬하여 각 지역 번호 새로 지정</a:t>
            </a:r>
          </a:p>
        </p:txBody>
      </p:sp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AF52B2D7-ECEF-F7D3-BF90-6C05AE000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23" y="3120177"/>
            <a:ext cx="2822713" cy="1740879"/>
          </a:xfrm>
          <a:prstGeom prst="rect">
            <a:avLst/>
          </a:prstGeom>
        </p:spPr>
      </p:pic>
      <p:pic>
        <p:nvPicPr>
          <p:cNvPr id="32" name="그림 31" descr="테이블이(가) 표시된 사진&#10;&#10;자동 생성된 설명">
            <a:extLst>
              <a:ext uri="{FF2B5EF4-FFF2-40B4-BE49-F238E27FC236}">
                <a16:creationId xmlns:a16="http://schemas.microsoft.com/office/drawing/2014/main" id="{AABA3E8F-DD19-D9E9-3009-63876D433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47" y="2253820"/>
            <a:ext cx="2094014" cy="17112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D40E2AF-36DA-D24A-FF7A-20BD39C9C81F}"/>
              </a:ext>
            </a:extLst>
          </p:cNvPr>
          <p:cNvSpPr txBox="1"/>
          <p:nvPr/>
        </p:nvSpPr>
        <p:spPr>
          <a:xfrm>
            <a:off x="2300608" y="392225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err="1"/>
              <a:t>시군구</a:t>
            </a:r>
            <a:endParaRPr kumimoji="1" lang="ko-KR" altLang="en-US" sz="1400" dirty="0"/>
          </a:p>
        </p:txBody>
      </p:sp>
      <p:pic>
        <p:nvPicPr>
          <p:cNvPr id="34" name="그림 33" descr="테이블이(가) 표시된 사진&#10;&#10;자동 생성된 설명">
            <a:extLst>
              <a:ext uri="{FF2B5EF4-FFF2-40B4-BE49-F238E27FC236}">
                <a16:creationId xmlns:a16="http://schemas.microsoft.com/office/drawing/2014/main" id="{A724C215-B437-9DF3-06DE-DAF883B94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44" y="4403452"/>
            <a:ext cx="2094014" cy="171162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5B2B39-69DE-732C-CC31-27BB5B853C6B}"/>
              </a:ext>
            </a:extLst>
          </p:cNvPr>
          <p:cNvSpPr txBox="1"/>
          <p:nvPr/>
        </p:nvSpPr>
        <p:spPr>
          <a:xfrm>
            <a:off x="2480144" y="60985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시도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3E55877-3C6B-64E5-276A-C873B0E6AE68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857361" y="3109439"/>
            <a:ext cx="1778131" cy="609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11B4A8B-A255-2358-5FA8-0B59698744E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888158" y="4495800"/>
            <a:ext cx="1725088" cy="763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97C8094-3A7D-7A85-EB7F-F8AE9B35A589}"/>
              </a:ext>
            </a:extLst>
          </p:cNvPr>
          <p:cNvSpPr txBox="1"/>
          <p:nvPr/>
        </p:nvSpPr>
        <p:spPr>
          <a:xfrm>
            <a:off x="6829920" y="4921276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조사지역 </a:t>
            </a:r>
            <a:r>
              <a:rPr kumimoji="1" lang="en-US" altLang="ko-KR" sz="1400" dirty="0"/>
              <a:t>.</a:t>
            </a:r>
            <a:r>
              <a:rPr kumimoji="1" lang="en-US" altLang="ko-KR" sz="1400" dirty="0" err="1"/>
              <a:t>json</a:t>
            </a:r>
            <a:endParaRPr kumimoji="1" lang="ko-KR" altLang="en-US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C3EAF9-1740-8701-F27B-E5F389491463}"/>
              </a:ext>
            </a:extLst>
          </p:cNvPr>
          <p:cNvGrpSpPr/>
          <p:nvPr/>
        </p:nvGrpSpPr>
        <p:grpSpPr>
          <a:xfrm>
            <a:off x="12487876" y="1481237"/>
            <a:ext cx="4659994" cy="2079110"/>
            <a:chOff x="687897" y="2288635"/>
            <a:chExt cx="5015939" cy="256859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ACE24F-350A-139F-6325-6590D5598C96}"/>
                </a:ext>
              </a:extLst>
            </p:cNvPr>
            <p:cNvSpPr/>
            <p:nvPr/>
          </p:nvSpPr>
          <p:spPr>
            <a:xfrm>
              <a:off x="687897" y="2288635"/>
              <a:ext cx="5015939" cy="2568591"/>
            </a:xfrm>
            <a:prstGeom prst="rect">
              <a:avLst/>
            </a:prstGeom>
            <a:solidFill>
              <a:srgbClr val="DB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Picture 2" descr="한국 기후변화 보고서 2020…한반도, 이젠 핫반도">
              <a:extLst>
                <a:ext uri="{FF2B5EF4-FFF2-40B4-BE49-F238E27FC236}">
                  <a16:creationId xmlns:a16="http://schemas.microsoft.com/office/drawing/2014/main" id="{F83AF536-8DEE-AA4F-3830-FB3F9CA315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87" r="826"/>
            <a:stretch/>
          </p:blipFill>
          <p:spPr bwMode="auto">
            <a:xfrm>
              <a:off x="724264" y="2316386"/>
              <a:ext cx="4937627" cy="2505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9E5197-8FA2-DA14-9179-4BCECA5EEBC4}"/>
              </a:ext>
            </a:extLst>
          </p:cNvPr>
          <p:cNvGrpSpPr/>
          <p:nvPr/>
        </p:nvGrpSpPr>
        <p:grpSpPr>
          <a:xfrm>
            <a:off x="12521661" y="3734884"/>
            <a:ext cx="4587233" cy="2367739"/>
            <a:chOff x="7222920" y="2140778"/>
            <a:chExt cx="4304049" cy="286465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5EEA6F0-F78A-B5F3-3D71-CC8BC906B9F9}"/>
                </a:ext>
              </a:extLst>
            </p:cNvPr>
            <p:cNvSpPr/>
            <p:nvPr/>
          </p:nvSpPr>
          <p:spPr>
            <a:xfrm>
              <a:off x="7222920" y="2140778"/>
              <a:ext cx="4304049" cy="2864657"/>
            </a:xfrm>
            <a:prstGeom prst="rect">
              <a:avLst/>
            </a:prstGeom>
            <a:solidFill>
              <a:srgbClr val="DB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Picture 2" descr="카카오나무, 30년 뒤 멸종돼 초콜릿 못 먹을 것&quot; | 디스패치 | 뉴스는 팩트다!">
              <a:extLst>
                <a:ext uri="{FF2B5EF4-FFF2-40B4-BE49-F238E27FC236}">
                  <a16:creationId xmlns:a16="http://schemas.microsoft.com/office/drawing/2014/main" id="{F775BA2F-A41C-62E1-8384-91E599BAF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1787" y="2178529"/>
              <a:ext cx="4186315" cy="2789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925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3B3748-AEB1-C41F-40F5-6D54FDD150B1}"/>
              </a:ext>
            </a:extLst>
          </p:cNvPr>
          <p:cNvSpPr/>
          <p:nvPr/>
        </p:nvSpPr>
        <p:spPr>
          <a:xfrm>
            <a:off x="9640552" y="4876476"/>
            <a:ext cx="1404674" cy="24701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5FD1AB-AB96-3B55-4F2C-4C392F6593E0}"/>
              </a:ext>
            </a:extLst>
          </p:cNvPr>
          <p:cNvSpPr/>
          <p:nvPr/>
        </p:nvSpPr>
        <p:spPr>
          <a:xfrm>
            <a:off x="9640552" y="2571142"/>
            <a:ext cx="1404674" cy="24701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FDE2D2-3435-8C2B-26A6-0EAAEEDAE401}"/>
              </a:ext>
            </a:extLst>
          </p:cNvPr>
          <p:cNvSpPr/>
          <p:nvPr/>
        </p:nvSpPr>
        <p:spPr>
          <a:xfrm>
            <a:off x="9640552" y="4292906"/>
            <a:ext cx="1404674" cy="24701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A790C1-E29A-3205-A73D-3B06189E1950}"/>
              </a:ext>
            </a:extLst>
          </p:cNvPr>
          <p:cNvSpPr/>
          <p:nvPr/>
        </p:nvSpPr>
        <p:spPr>
          <a:xfrm>
            <a:off x="9640552" y="1987572"/>
            <a:ext cx="1404674" cy="24701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3443EB-39DA-7929-7AF2-451F65CC0287}"/>
              </a:ext>
            </a:extLst>
          </p:cNvPr>
          <p:cNvGrpSpPr/>
          <p:nvPr/>
        </p:nvGrpSpPr>
        <p:grpSpPr>
          <a:xfrm>
            <a:off x="6735758" y="1481237"/>
            <a:ext cx="4659994" cy="2079110"/>
            <a:chOff x="687897" y="2288635"/>
            <a:chExt cx="5015939" cy="25685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FE0DC75-A2C6-F8A1-249A-A85467A924E1}"/>
                </a:ext>
              </a:extLst>
            </p:cNvPr>
            <p:cNvSpPr/>
            <p:nvPr/>
          </p:nvSpPr>
          <p:spPr>
            <a:xfrm>
              <a:off x="687897" y="2288635"/>
              <a:ext cx="5015939" cy="2568591"/>
            </a:xfrm>
            <a:prstGeom prst="rect">
              <a:avLst/>
            </a:prstGeom>
            <a:solidFill>
              <a:srgbClr val="DB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Picture 2" descr="한국 기후변화 보고서 2020…한반도, 이젠 핫반도">
              <a:extLst>
                <a:ext uri="{FF2B5EF4-FFF2-40B4-BE49-F238E27FC236}">
                  <a16:creationId xmlns:a16="http://schemas.microsoft.com/office/drawing/2014/main" id="{9103C494-AE0E-F16F-DF16-EA702993F3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87" r="826"/>
            <a:stretch/>
          </p:blipFill>
          <p:spPr bwMode="auto">
            <a:xfrm>
              <a:off x="724264" y="2316386"/>
              <a:ext cx="4937627" cy="2505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A74BA4-5175-7AA9-7BF5-878379B19391}"/>
              </a:ext>
            </a:extLst>
          </p:cNvPr>
          <p:cNvGrpSpPr/>
          <p:nvPr/>
        </p:nvGrpSpPr>
        <p:grpSpPr>
          <a:xfrm>
            <a:off x="6769543" y="3734884"/>
            <a:ext cx="4587233" cy="2367739"/>
            <a:chOff x="7222920" y="2140778"/>
            <a:chExt cx="4304049" cy="286465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F8A74E4-D742-EB33-1704-972C62B0361C}"/>
                </a:ext>
              </a:extLst>
            </p:cNvPr>
            <p:cNvSpPr/>
            <p:nvPr/>
          </p:nvSpPr>
          <p:spPr>
            <a:xfrm>
              <a:off x="7222920" y="2140778"/>
              <a:ext cx="4304049" cy="2864657"/>
            </a:xfrm>
            <a:prstGeom prst="rect">
              <a:avLst/>
            </a:prstGeom>
            <a:solidFill>
              <a:srgbClr val="DB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 descr="카카오나무, 30년 뒤 멸종돼 초콜릿 못 먹을 것&quot; | 디스패치 | 뉴스는 팩트다!">
              <a:extLst>
                <a:ext uri="{FF2B5EF4-FFF2-40B4-BE49-F238E27FC236}">
                  <a16:creationId xmlns:a16="http://schemas.microsoft.com/office/drawing/2014/main" id="{F4F8C795-E157-9C22-D14E-AFBEC5D75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1787" y="2178529"/>
              <a:ext cx="4186315" cy="2789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D65EC2B-9408-C425-7EAF-0CDF8929078F}"/>
              </a:ext>
            </a:extLst>
          </p:cNvPr>
          <p:cNvSpPr txBox="1"/>
          <p:nvPr/>
        </p:nvSpPr>
        <p:spPr>
          <a:xfrm>
            <a:off x="273907" y="1481237"/>
            <a:ext cx="262734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지역별 미래기후 예측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A3AADD-C347-AB03-20C5-26257CCDA8BA}"/>
              </a:ext>
            </a:extLst>
          </p:cNvPr>
          <p:cNvSpPr txBox="1"/>
          <p:nvPr/>
        </p:nvSpPr>
        <p:spPr>
          <a:xfrm>
            <a:off x="183543" y="3001862"/>
            <a:ext cx="2367906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미래의 작물 추천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A8BA760-EFBA-8B72-2976-C462A1D39001}"/>
              </a:ext>
            </a:extLst>
          </p:cNvPr>
          <p:cNvCxnSpPr>
            <a:cxnSpLocks/>
          </p:cNvCxnSpPr>
          <p:nvPr/>
        </p:nvCxnSpPr>
        <p:spPr>
          <a:xfrm>
            <a:off x="6096000" y="2272034"/>
            <a:ext cx="0" cy="3295702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F63497-0BC8-01A9-2E80-7DC28DF6B11E}"/>
              </a:ext>
            </a:extLst>
          </p:cNvPr>
          <p:cNvSpPr txBox="1"/>
          <p:nvPr/>
        </p:nvSpPr>
        <p:spPr>
          <a:xfrm>
            <a:off x="273907" y="1870253"/>
            <a:ext cx="5708733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1988~2022 30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데이터로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Regressor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를 이용한 미래기후 예측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평균기온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최고기온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최소기온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강수량을 시계열 데이터로 예측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3135FE-6EF1-5831-CE57-78D38AC4DFDB}"/>
              </a:ext>
            </a:extLst>
          </p:cNvPr>
          <p:cNvSpPr txBox="1"/>
          <p:nvPr/>
        </p:nvSpPr>
        <p:spPr>
          <a:xfrm>
            <a:off x="273907" y="3560347"/>
            <a:ext cx="5015939" cy="200272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평균기온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최고기온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최소기온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강수량을 변수로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  Classifier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를 이용한 작물 분류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지역별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월별 데이터를 구분 학습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MinMaxScaler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를 이용하여 이상치 제거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BBEAC7-4693-B4CA-0FFB-41F86B3288C4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기후예측 작물 추천 모델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D6D0A0-ECBC-83F4-C65A-4B68C5E8A79D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461DC9B-5AB3-CD70-F674-D52580F851BE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FEBBCAF-57BF-F5F0-1EEA-272447C49DC9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368FA54-3556-0147-58B0-A289F32ED671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39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333A039-EFCC-67C9-F0E5-16EB53643570}"/>
              </a:ext>
            </a:extLst>
          </p:cNvPr>
          <p:cNvCxnSpPr>
            <a:cxnSpLocks/>
          </p:cNvCxnSpPr>
          <p:nvPr/>
        </p:nvCxnSpPr>
        <p:spPr>
          <a:xfrm>
            <a:off x="5794421" y="1542661"/>
            <a:ext cx="0" cy="4303431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10A1D0-9D0B-2259-93A3-1496064AA9D4}"/>
              </a:ext>
            </a:extLst>
          </p:cNvPr>
          <p:cNvSpPr txBox="1"/>
          <p:nvPr/>
        </p:nvSpPr>
        <p:spPr>
          <a:xfrm>
            <a:off x="574774" y="1924424"/>
            <a:ext cx="4944660" cy="300915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시계열데이터만을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X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값으로 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사용하여 다수의 값 예측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(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단일 값 예측을 반복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독립변수가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 이상 필요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다중회귀 분석모델의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r2_score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값이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CC0000"/>
                </a:solidFill>
                <a:latin typeface="맑은 고딕" pitchFamily="50" charset="-127"/>
                <a:cs typeface="Arial" panose="020B0604020202020204" pitchFamily="34" charset="0"/>
              </a:rPr>
              <a:t>음수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로 유의성 불가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X_train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=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날짜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/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y_train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=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평균기온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BD0444-BB09-1716-777D-7018DBF7FAD3}"/>
              </a:ext>
            </a:extLst>
          </p:cNvPr>
          <p:cNvSpPr txBox="1"/>
          <p:nvPr/>
        </p:nvSpPr>
        <p:spPr>
          <a:xfrm>
            <a:off x="363129" y="1360167"/>
            <a:ext cx="451806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기후예측 회귀모델 선정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C4C4F6-E2D1-62C0-A88C-BE382CC7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97" y="1319714"/>
            <a:ext cx="3685381" cy="51397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1ED919-BE95-BEA5-4807-C03F04E4E50D}"/>
              </a:ext>
            </a:extLst>
          </p:cNvPr>
          <p:cNvSpPr/>
          <p:nvPr/>
        </p:nvSpPr>
        <p:spPr>
          <a:xfrm>
            <a:off x="7115441" y="2322079"/>
            <a:ext cx="1404674" cy="24701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25F2910-6556-BB4F-7A9B-B4AC0885D6DB}"/>
              </a:ext>
            </a:extLst>
          </p:cNvPr>
          <p:cNvSpPr/>
          <p:nvPr/>
        </p:nvSpPr>
        <p:spPr>
          <a:xfrm>
            <a:off x="7115441" y="3698106"/>
            <a:ext cx="1404674" cy="24701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9D6A3C-E0B6-C097-1350-12895BBE701A}"/>
              </a:ext>
            </a:extLst>
          </p:cNvPr>
          <p:cNvSpPr/>
          <p:nvPr/>
        </p:nvSpPr>
        <p:spPr>
          <a:xfrm>
            <a:off x="7115441" y="4950628"/>
            <a:ext cx="1404674" cy="24701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6D2171-FC91-1948-14BD-5239EB57C48B}"/>
              </a:ext>
            </a:extLst>
          </p:cNvPr>
          <p:cNvSpPr/>
          <p:nvPr/>
        </p:nvSpPr>
        <p:spPr>
          <a:xfrm>
            <a:off x="7115441" y="6191667"/>
            <a:ext cx="1404674" cy="24701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3BCBD-309C-8501-5083-DC70465472F5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회귀 모델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6CE558-85D7-62C6-57DB-D176A26C74DE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31DB3E-A6D1-C54D-9491-8EAE6C923F99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F7A764-D944-DF0B-D1A7-ADF15C9D6EC2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DE0FA47-2254-DB11-B2A1-0444D7FCD950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23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158CBD-6656-4224-B15A-57AE5F0AAC0C}"/>
              </a:ext>
            </a:extLst>
          </p:cNvPr>
          <p:cNvSpPr/>
          <p:nvPr/>
        </p:nvSpPr>
        <p:spPr>
          <a:xfrm>
            <a:off x="82555" y="260099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0C856-1390-45A5-AFDB-5B9C43104D63}"/>
              </a:ext>
            </a:extLst>
          </p:cNvPr>
          <p:cNvSpPr txBox="1"/>
          <p:nvPr/>
        </p:nvSpPr>
        <p:spPr>
          <a:xfrm>
            <a:off x="849761" y="290912"/>
            <a:ext cx="3746237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목차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F13C2E-BDCF-4EAC-8F36-D8AF20CB46BA}"/>
              </a:ext>
            </a:extLst>
          </p:cNvPr>
          <p:cNvSpPr/>
          <p:nvPr/>
        </p:nvSpPr>
        <p:spPr>
          <a:xfrm>
            <a:off x="0" y="2251469"/>
            <a:ext cx="12192000" cy="232935"/>
          </a:xfrm>
          <a:prstGeom prst="rect">
            <a:avLst/>
          </a:prstGeom>
          <a:solidFill>
            <a:srgbClr val="0521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6CB3157-4433-4280-8BEA-19C6FF99AFC2}"/>
              </a:ext>
            </a:extLst>
          </p:cNvPr>
          <p:cNvSpPr/>
          <p:nvPr/>
        </p:nvSpPr>
        <p:spPr>
          <a:xfrm>
            <a:off x="1201848" y="1909468"/>
            <a:ext cx="916637" cy="916637"/>
          </a:xfrm>
          <a:prstGeom prst="ellipse">
            <a:avLst/>
          </a:prstGeom>
          <a:solidFill>
            <a:srgbClr val="91B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1B305E0-7527-4753-B36C-1388E2307A46}"/>
              </a:ext>
            </a:extLst>
          </p:cNvPr>
          <p:cNvSpPr/>
          <p:nvPr/>
        </p:nvSpPr>
        <p:spPr>
          <a:xfrm>
            <a:off x="3948643" y="1915570"/>
            <a:ext cx="916637" cy="916637"/>
          </a:xfrm>
          <a:prstGeom prst="ellipse">
            <a:avLst/>
          </a:prstGeom>
          <a:solidFill>
            <a:srgbClr val="91B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4D34A0B-9B88-4669-92ED-B8BA946F7DD1}"/>
              </a:ext>
            </a:extLst>
          </p:cNvPr>
          <p:cNvSpPr/>
          <p:nvPr/>
        </p:nvSpPr>
        <p:spPr>
          <a:xfrm>
            <a:off x="1300166" y="2007785"/>
            <a:ext cx="720000" cy="720000"/>
          </a:xfrm>
          <a:prstGeom prst="ellipse">
            <a:avLst/>
          </a:prstGeom>
          <a:solidFill>
            <a:srgbClr val="C7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C4E082E-BD17-4087-A2AF-21077476B1FB}"/>
              </a:ext>
            </a:extLst>
          </p:cNvPr>
          <p:cNvSpPr/>
          <p:nvPr/>
        </p:nvSpPr>
        <p:spPr>
          <a:xfrm>
            <a:off x="4046961" y="2013888"/>
            <a:ext cx="720000" cy="720000"/>
          </a:xfrm>
          <a:prstGeom prst="ellipse">
            <a:avLst/>
          </a:prstGeom>
          <a:solidFill>
            <a:srgbClr val="C7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1144FDF-566C-D323-81D7-0F8EDA71DB2A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634A57CF-5DC3-E79F-08EB-565AEEBF3C5A}"/>
              </a:ext>
            </a:extLst>
          </p:cNvPr>
          <p:cNvSpPr/>
          <p:nvPr/>
        </p:nvSpPr>
        <p:spPr>
          <a:xfrm>
            <a:off x="7052906" y="1880163"/>
            <a:ext cx="916637" cy="916637"/>
          </a:xfrm>
          <a:prstGeom prst="ellipse">
            <a:avLst/>
          </a:prstGeom>
          <a:solidFill>
            <a:srgbClr val="91B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B9119A8-DD46-B42E-8115-BE8E7B1F0F03}"/>
              </a:ext>
            </a:extLst>
          </p:cNvPr>
          <p:cNvSpPr/>
          <p:nvPr/>
        </p:nvSpPr>
        <p:spPr>
          <a:xfrm>
            <a:off x="7151224" y="1978481"/>
            <a:ext cx="720000" cy="720000"/>
          </a:xfrm>
          <a:prstGeom prst="ellipse">
            <a:avLst/>
          </a:prstGeom>
          <a:solidFill>
            <a:srgbClr val="C7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1A223C-24A3-CC30-882D-C47428EEF375}"/>
              </a:ext>
            </a:extLst>
          </p:cNvPr>
          <p:cNvGrpSpPr/>
          <p:nvPr/>
        </p:nvGrpSpPr>
        <p:grpSpPr>
          <a:xfrm>
            <a:off x="130527" y="3071256"/>
            <a:ext cx="3150971" cy="2833586"/>
            <a:chOff x="1287522" y="3007364"/>
            <a:chExt cx="3150971" cy="283358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C2E9BF6-79EF-4A68-313F-76941218F859}"/>
                </a:ext>
              </a:extLst>
            </p:cNvPr>
            <p:cNvSpPr/>
            <p:nvPr/>
          </p:nvSpPr>
          <p:spPr>
            <a:xfrm>
              <a:off x="2457161" y="3007364"/>
              <a:ext cx="80663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4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01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206612-0819-7B0D-AB4C-9480E6B61054}"/>
                </a:ext>
              </a:extLst>
            </p:cNvPr>
            <p:cNvSpPr txBox="1"/>
            <p:nvPr/>
          </p:nvSpPr>
          <p:spPr>
            <a:xfrm>
              <a:off x="1287522" y="3816655"/>
              <a:ext cx="3150971" cy="40003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defRPr/>
              </a:pPr>
              <a:r>
                <a:rPr kumimoji="1" lang="ko-KR" altLang="en-US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배경 및 팀 구성</a:t>
              </a:r>
              <a:endPara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B8ECC2-4935-5616-B132-56A7393D6994}"/>
                </a:ext>
              </a:extLst>
            </p:cNvPr>
            <p:cNvSpPr txBox="1"/>
            <p:nvPr/>
          </p:nvSpPr>
          <p:spPr>
            <a:xfrm>
              <a:off x="1810792" y="4354780"/>
              <a:ext cx="2099368" cy="1486170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기획 의도</a:t>
              </a:r>
              <a:endParaRPr kumimoji="1" lang="ko-KR" altLang="en-US" sz="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marL="171450" indent="-1714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팀원 소개 및 역할 분담</a:t>
              </a:r>
              <a:endParaRPr kumimoji="1" lang="ko-KR" altLang="en-US" sz="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marL="171450" indent="-1714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기간 사용 툴</a:t>
              </a:r>
              <a:endPara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marL="171450" indent="-1714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출처</a:t>
              </a:r>
              <a:endPara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marL="171450" indent="-1714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진행 방향</a:t>
              </a:r>
              <a:endPara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6A3C98E-582F-0879-7177-D6DCF01B69C1}"/>
              </a:ext>
            </a:extLst>
          </p:cNvPr>
          <p:cNvGrpSpPr/>
          <p:nvPr/>
        </p:nvGrpSpPr>
        <p:grpSpPr>
          <a:xfrm>
            <a:off x="4003645" y="3128675"/>
            <a:ext cx="4644790" cy="1158014"/>
            <a:chOff x="2187530" y="3058679"/>
            <a:chExt cx="4644790" cy="115801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4D2AE1C-B476-59E3-29AA-1031DE27C645}"/>
                </a:ext>
              </a:extLst>
            </p:cNvPr>
            <p:cNvSpPr/>
            <p:nvPr/>
          </p:nvSpPr>
          <p:spPr>
            <a:xfrm>
              <a:off x="2187530" y="3058679"/>
              <a:ext cx="806632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4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02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8C02E3-2241-0084-007E-5156609BE6A1}"/>
                </a:ext>
              </a:extLst>
            </p:cNvPr>
            <p:cNvSpPr txBox="1"/>
            <p:nvPr/>
          </p:nvSpPr>
          <p:spPr>
            <a:xfrm>
              <a:off x="4560431" y="3816654"/>
              <a:ext cx="2271889" cy="40003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defRPr/>
              </a:pPr>
              <a:r>
                <a:rPr kumimoji="1" lang="ko-KR" altLang="en-US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실행 결과</a:t>
              </a:r>
              <a:endPara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E1BCAEF-897D-301F-7D68-6B3761823342}"/>
              </a:ext>
            </a:extLst>
          </p:cNvPr>
          <p:cNvGrpSpPr/>
          <p:nvPr/>
        </p:nvGrpSpPr>
        <p:grpSpPr>
          <a:xfrm>
            <a:off x="3556822" y="3142866"/>
            <a:ext cx="4357719" cy="2173767"/>
            <a:chOff x="-1363556" y="3108277"/>
            <a:chExt cx="4357719" cy="217376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0ED8D5-AA90-7AE2-1133-1B78E2849CB0}"/>
                </a:ext>
              </a:extLst>
            </p:cNvPr>
            <p:cNvSpPr/>
            <p:nvPr/>
          </p:nvSpPr>
          <p:spPr>
            <a:xfrm>
              <a:off x="2187531" y="3108277"/>
              <a:ext cx="806632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4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03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52CE796-7E0F-5FCC-3E05-43BF6F5F8980}"/>
                </a:ext>
              </a:extLst>
            </p:cNvPr>
            <p:cNvSpPr txBox="1"/>
            <p:nvPr/>
          </p:nvSpPr>
          <p:spPr>
            <a:xfrm>
              <a:off x="-1363556" y="3863527"/>
              <a:ext cx="1700278" cy="40003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defRPr/>
              </a:pPr>
              <a:r>
                <a:rPr kumimoji="1" lang="ko-KR" altLang="en-US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진행 방법</a:t>
              </a:r>
              <a:endPara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47FD05-7716-C982-C336-13C6064DB14D}"/>
                </a:ext>
              </a:extLst>
            </p:cNvPr>
            <p:cNvSpPr txBox="1"/>
            <p:nvPr/>
          </p:nvSpPr>
          <p:spPr>
            <a:xfrm>
              <a:off x="-1293626" y="4392961"/>
              <a:ext cx="2099368" cy="88908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일정 관리 및 빌드 관리</a:t>
              </a:r>
              <a:endPara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marL="171450" indent="-1714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</a:t>
              </a:r>
              <a:r>
                <a:rPr kumimoji="1" lang="ko-KR" altLang="en-US" sz="12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전처리</a:t>
              </a:r>
              <a:endPara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marL="171450" indent="-1714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분류 모델</a:t>
              </a:r>
              <a:endPara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48" name="Picture 2" descr="Logo">
            <a:extLst>
              <a:ext uri="{FF2B5EF4-FFF2-40B4-BE49-F238E27FC236}">
                <a16:creationId xmlns:a16="http://schemas.microsoft.com/office/drawing/2014/main" id="{2E923078-A1E0-0090-7508-3E3D5381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EC4B526-B09D-3160-D1B9-26D8EDF82368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21879CB-D964-6240-956B-D4C9026294EE}"/>
              </a:ext>
            </a:extLst>
          </p:cNvPr>
          <p:cNvSpPr txBox="1"/>
          <p:nvPr/>
        </p:nvSpPr>
        <p:spPr>
          <a:xfrm>
            <a:off x="6742226" y="4520720"/>
            <a:ext cx="1537995" cy="88908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시각화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결과 도출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기대 효과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C95577E-1662-8338-8585-CD8C0111D4C4}"/>
              </a:ext>
            </a:extLst>
          </p:cNvPr>
          <p:cNvSpPr/>
          <p:nvPr/>
        </p:nvSpPr>
        <p:spPr>
          <a:xfrm>
            <a:off x="10200816" y="1909467"/>
            <a:ext cx="916637" cy="916637"/>
          </a:xfrm>
          <a:prstGeom prst="ellipse">
            <a:avLst/>
          </a:prstGeom>
          <a:solidFill>
            <a:srgbClr val="91B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FC3403-5770-8069-27A1-0729F52142B4}"/>
              </a:ext>
            </a:extLst>
          </p:cNvPr>
          <p:cNvSpPr/>
          <p:nvPr/>
        </p:nvSpPr>
        <p:spPr>
          <a:xfrm>
            <a:off x="10299134" y="2007785"/>
            <a:ext cx="720000" cy="720000"/>
          </a:xfrm>
          <a:prstGeom prst="ellipse">
            <a:avLst/>
          </a:prstGeom>
          <a:solidFill>
            <a:srgbClr val="C7E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315BBB5-B9FD-1B09-A0EE-F580ABE2A5F8}"/>
              </a:ext>
            </a:extLst>
          </p:cNvPr>
          <p:cNvGrpSpPr/>
          <p:nvPr/>
        </p:nvGrpSpPr>
        <p:grpSpPr>
          <a:xfrm>
            <a:off x="9483442" y="3098215"/>
            <a:ext cx="2271889" cy="2218419"/>
            <a:chOff x="1323749" y="2996703"/>
            <a:chExt cx="2534194" cy="221841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A36E2A4-D75A-E842-AD87-9BB31F375978}"/>
                </a:ext>
              </a:extLst>
            </p:cNvPr>
            <p:cNvSpPr/>
            <p:nvPr/>
          </p:nvSpPr>
          <p:spPr>
            <a:xfrm>
              <a:off x="2139440" y="2996703"/>
              <a:ext cx="90281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400" dirty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04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27DB27-4CE4-A94E-E46B-E085240E9EC8}"/>
                </a:ext>
              </a:extLst>
            </p:cNvPr>
            <p:cNvSpPr txBox="1"/>
            <p:nvPr/>
          </p:nvSpPr>
          <p:spPr>
            <a:xfrm>
              <a:off x="1323749" y="3801100"/>
              <a:ext cx="2391909" cy="40003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defRPr/>
              </a:pPr>
              <a:r>
                <a:rPr kumimoji="1" lang="ko-KR" altLang="en-US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회고</a:t>
              </a:r>
              <a:endPara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CA2401-2540-CF4D-8B95-51DCE34FEFE9}"/>
                </a:ext>
              </a:extLst>
            </p:cNvPr>
            <p:cNvSpPr txBox="1"/>
            <p:nvPr/>
          </p:nvSpPr>
          <p:spPr>
            <a:xfrm>
              <a:off x="1323749" y="4326039"/>
              <a:ext cx="2534194" cy="88908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이슈 사항 정리</a:t>
              </a:r>
              <a:endPara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marL="171450" indent="-1714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잘한 점 및 아쉬운 점</a:t>
              </a:r>
              <a:endPara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marL="171450" indent="-1714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52159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소감</a:t>
              </a:r>
              <a:endParaRPr kumimoji="1" lang="en-US" altLang="ko-KR" sz="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873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1381880" y="1697998"/>
            <a:ext cx="3053433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LSTM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 모델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FB99D3-05BC-6588-EED6-58AE483A4A7C}"/>
              </a:ext>
            </a:extLst>
          </p:cNvPr>
          <p:cNvSpPr txBox="1"/>
          <p:nvPr/>
        </p:nvSpPr>
        <p:spPr>
          <a:xfrm>
            <a:off x="7393116" y="1697998"/>
            <a:ext cx="3053433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Prophet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모델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793D2C9-60C9-B012-D6AF-8C28B0AB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16" y="2524125"/>
            <a:ext cx="5106961" cy="37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ogo">
            <a:extLst>
              <a:ext uri="{FF2B5EF4-FFF2-40B4-BE49-F238E27FC236}">
                <a16:creationId xmlns:a16="http://schemas.microsoft.com/office/drawing/2014/main" id="{49F8438A-D7A5-D7EE-640D-A986EE40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018F04-D3BA-EFAD-52F4-18B2B20AB78C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04D0F3-7940-A1EF-B776-244D6F04BDEC}"/>
              </a:ext>
            </a:extLst>
          </p:cNvPr>
          <p:cNvCxnSpPr>
            <a:cxnSpLocks/>
          </p:cNvCxnSpPr>
          <p:nvPr/>
        </p:nvCxnSpPr>
        <p:spPr>
          <a:xfrm>
            <a:off x="5915533" y="2524125"/>
            <a:ext cx="0" cy="276225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0B6D3D-57ED-C196-428F-DB0BD67271C6}"/>
              </a:ext>
            </a:extLst>
          </p:cNvPr>
          <p:cNvSpPr txBox="1"/>
          <p:nvPr/>
        </p:nvSpPr>
        <p:spPr>
          <a:xfrm>
            <a:off x="355116" y="1169578"/>
            <a:ext cx="4524844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시계열데이터 분석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모델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632789-2ED9-6113-3CE1-076CE07CB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533" y="2615797"/>
            <a:ext cx="6008600" cy="357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70A77A-1E2F-BA05-63A9-811D54CBEDC0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회귀 모델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84C94F-CA41-05C1-9870-5E08EC08B578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5DAD2C-A077-7244-8766-0ECE9A42E737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FAB234C-F2D0-3F73-7365-A10CF09ED77A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B348366-DF90-2FC3-1A95-F139B25096A0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14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183542" y="1456183"/>
            <a:ext cx="3053433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Prophet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모델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E67A1-316E-4D71-86BC-745B86568862}"/>
              </a:ext>
            </a:extLst>
          </p:cNvPr>
          <p:cNvSpPr txBox="1"/>
          <p:nvPr/>
        </p:nvSpPr>
        <p:spPr>
          <a:xfrm>
            <a:off x="501900" y="2144360"/>
            <a:ext cx="4592613" cy="166724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페이스북에서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공개한 시계열 예측 라이브러리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정확도가 비교적 높고 빠르며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파라미터가 직관적임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평균기온에 대한 연도별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월별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일별 추세선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EE5405-D2A7-33BA-583B-74392CD8D031}"/>
              </a:ext>
            </a:extLst>
          </p:cNvPr>
          <p:cNvCxnSpPr>
            <a:cxnSpLocks/>
          </p:cNvCxnSpPr>
          <p:nvPr/>
        </p:nvCxnSpPr>
        <p:spPr>
          <a:xfrm>
            <a:off x="5334508" y="1802795"/>
            <a:ext cx="0" cy="4303431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25F1B0-F970-E67A-43B0-3E5DB6E48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91"/>
          <a:stretch/>
        </p:blipFill>
        <p:spPr bwMode="auto">
          <a:xfrm>
            <a:off x="6418568" y="2029432"/>
            <a:ext cx="4305754" cy="43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DB297D-F375-37AA-2D86-83B3D3400CC6}"/>
              </a:ext>
            </a:extLst>
          </p:cNvPr>
          <p:cNvSpPr txBox="1"/>
          <p:nvPr/>
        </p:nvSpPr>
        <p:spPr>
          <a:xfrm>
            <a:off x="7066394" y="1456183"/>
            <a:ext cx="3553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B465E"/>
                </a:solidFill>
              </a:rPr>
              <a:t>평균기온</a:t>
            </a:r>
            <a:r>
              <a:rPr lang="en-US" altLang="ko-KR" sz="1400" dirty="0">
                <a:solidFill>
                  <a:srgbClr val="4B465E"/>
                </a:solidFill>
              </a:rPr>
              <a:t> </a:t>
            </a:r>
            <a:r>
              <a:rPr lang="en-US" altLang="ko-KR" sz="1400" dirty="0" err="1">
                <a:solidFill>
                  <a:srgbClr val="4B465E"/>
                </a:solidFill>
              </a:rPr>
              <a:t>plot_components</a:t>
            </a:r>
            <a:endParaRPr lang="ko-KR" altLang="en-US" sz="1400" dirty="0">
              <a:solidFill>
                <a:srgbClr val="4B465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6CE27-B298-5FF4-8D07-8BD51B64E9F2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Prophet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E44F36-CF90-4519-5880-DCD3C727826D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749A3F6-8670-DE01-9C0E-639F9E13DDA5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7878A20-AE93-E7C1-2A5E-CAE05945E9D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CE94D09-A945-4F04-C551-368913706872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AC707E-FBD1-3CA5-8FA2-9853460992C6}"/>
              </a:ext>
            </a:extLst>
          </p:cNvPr>
          <p:cNvSpPr/>
          <p:nvPr/>
        </p:nvSpPr>
        <p:spPr>
          <a:xfrm>
            <a:off x="-2957404" y="1157713"/>
            <a:ext cx="2691947" cy="46771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ABE707-F375-A2EE-4BB2-ABB21262EA8D}"/>
              </a:ext>
            </a:extLst>
          </p:cNvPr>
          <p:cNvSpPr/>
          <p:nvPr/>
        </p:nvSpPr>
        <p:spPr>
          <a:xfrm>
            <a:off x="-4503379" y="3262088"/>
            <a:ext cx="4142672" cy="95722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31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FB99D3-05BC-6588-EED6-58AE483A4A7C}"/>
              </a:ext>
            </a:extLst>
          </p:cNvPr>
          <p:cNvSpPr txBox="1"/>
          <p:nvPr/>
        </p:nvSpPr>
        <p:spPr>
          <a:xfrm>
            <a:off x="183543" y="1363990"/>
            <a:ext cx="4426557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Prophet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모델 파라미터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" name="Picture 2" descr="Logo">
            <a:extLst>
              <a:ext uri="{FF2B5EF4-FFF2-40B4-BE49-F238E27FC236}">
                <a16:creationId xmlns:a16="http://schemas.microsoft.com/office/drawing/2014/main" id="{49F8438A-D7A5-D7EE-640D-A986EE40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018F04-D3BA-EFAD-52F4-18B2B20AB78C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194CAF-B3BF-A71D-0E0C-6CBD5003BC77}"/>
              </a:ext>
            </a:extLst>
          </p:cNvPr>
          <p:cNvSpPr txBox="1"/>
          <p:nvPr/>
        </p:nvSpPr>
        <p:spPr>
          <a:xfrm>
            <a:off x="6725960" y="1469473"/>
            <a:ext cx="4849792" cy="368010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For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반복문으로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지역별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지표별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모델 구축하여 시계열 데이터 특성 반영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Changepoint_prior_scale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: trend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유연성 조절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(default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설정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Weekly_seasonality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 :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주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계절성 조절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(yearly, daily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도 동일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Monthly_seasonality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: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월 계절성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따로 변수를 추가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62E6C6-2D31-899B-9931-08130567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4" y="1911069"/>
            <a:ext cx="4524350" cy="43733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BF05CE-BD03-F0C7-382C-63657B8F00ED}"/>
              </a:ext>
            </a:extLst>
          </p:cNvPr>
          <p:cNvSpPr/>
          <p:nvPr/>
        </p:nvSpPr>
        <p:spPr>
          <a:xfrm>
            <a:off x="708104" y="2183596"/>
            <a:ext cx="2691947" cy="46771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F772F6-6550-0EC2-5373-DF596BB56721}"/>
              </a:ext>
            </a:extLst>
          </p:cNvPr>
          <p:cNvSpPr/>
          <p:nvPr/>
        </p:nvSpPr>
        <p:spPr>
          <a:xfrm>
            <a:off x="1144946" y="3262088"/>
            <a:ext cx="4142672" cy="957223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4A1AE-FE39-822D-0FA3-CC3F6FE843AA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Prophet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C8984C-2D9F-F8E9-6DD9-8E6F5B2515C2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F9C85-09AC-7201-4D5F-BA955ADC038E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E3A5975-5D56-2260-B771-3D5509CB9D89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F6C0D65-2C67-4CFA-1A76-1521F763274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74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183542" y="1282887"/>
            <a:ext cx="4592613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Prophet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모델 예측 결과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E67A1-316E-4D71-86BC-745B86568862}"/>
              </a:ext>
            </a:extLst>
          </p:cNvPr>
          <p:cNvSpPr txBox="1"/>
          <p:nvPr/>
        </p:nvSpPr>
        <p:spPr>
          <a:xfrm>
            <a:off x="501900" y="2038530"/>
            <a:ext cx="4928056" cy="200272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2023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년과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2100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4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월 강화지역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예측 데이터 비교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예측 값 중 강수량에서 큰 차이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(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평균기온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최대기온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최소기온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강수량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강수량 학습 과정에서 </a:t>
            </a:r>
            <a:r>
              <a:rPr kumimoji="1" lang="ko-KR" altLang="en-US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과적합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의심     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EE5405-D2A7-33BA-583B-74392CD8D031}"/>
              </a:ext>
            </a:extLst>
          </p:cNvPr>
          <p:cNvCxnSpPr>
            <a:cxnSpLocks/>
          </p:cNvCxnSpPr>
          <p:nvPr/>
        </p:nvCxnSpPr>
        <p:spPr>
          <a:xfrm>
            <a:off x="5560286" y="1724239"/>
            <a:ext cx="0" cy="4303431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8C298A0-EC31-86FA-0AAC-D297632E7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1"/>
          <a:stretch/>
        </p:blipFill>
        <p:spPr>
          <a:xfrm>
            <a:off x="6095999" y="1652044"/>
            <a:ext cx="5305425" cy="1940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E59097-BEBD-18EB-9397-83783B2BC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0"/>
          <a:stretch/>
        </p:blipFill>
        <p:spPr>
          <a:xfrm>
            <a:off x="6096000" y="4296021"/>
            <a:ext cx="5305425" cy="1847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9793D-4C48-2ECA-8D5A-8AD4CAB2F82F}"/>
              </a:ext>
            </a:extLst>
          </p:cNvPr>
          <p:cNvSpPr txBox="1"/>
          <p:nvPr/>
        </p:nvSpPr>
        <p:spPr>
          <a:xfrm>
            <a:off x="5661891" y="3989591"/>
            <a:ext cx="3162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B465E"/>
                </a:solidFill>
              </a:rPr>
              <a:t>2100</a:t>
            </a:r>
            <a:r>
              <a:rPr lang="ko-KR" altLang="en-US" sz="1400" dirty="0">
                <a:solidFill>
                  <a:srgbClr val="4B465E"/>
                </a:solidFill>
              </a:rPr>
              <a:t>년 </a:t>
            </a:r>
            <a:r>
              <a:rPr lang="en-US" altLang="ko-KR" sz="1400" dirty="0">
                <a:solidFill>
                  <a:srgbClr val="4B465E"/>
                </a:solidFill>
              </a:rPr>
              <a:t>4</a:t>
            </a:r>
            <a:r>
              <a:rPr lang="ko-KR" altLang="en-US" sz="1400" dirty="0">
                <a:solidFill>
                  <a:srgbClr val="4B465E"/>
                </a:solidFill>
              </a:rPr>
              <a:t>월 추천작물 예측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6053A-BCF9-E5F5-A7B5-B3A45AE1A204}"/>
              </a:ext>
            </a:extLst>
          </p:cNvPr>
          <p:cNvSpPr txBox="1"/>
          <p:nvPr/>
        </p:nvSpPr>
        <p:spPr>
          <a:xfrm>
            <a:off x="5661891" y="1369233"/>
            <a:ext cx="3162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B465E"/>
                </a:solidFill>
              </a:rPr>
              <a:t>2023</a:t>
            </a:r>
            <a:r>
              <a:rPr lang="ko-KR" altLang="en-US" sz="1400" dirty="0">
                <a:solidFill>
                  <a:srgbClr val="4B465E"/>
                </a:solidFill>
              </a:rPr>
              <a:t>년 </a:t>
            </a:r>
            <a:r>
              <a:rPr lang="en-US" altLang="ko-KR" sz="1400" dirty="0">
                <a:solidFill>
                  <a:srgbClr val="4B465E"/>
                </a:solidFill>
              </a:rPr>
              <a:t>4</a:t>
            </a:r>
            <a:r>
              <a:rPr lang="ko-KR" altLang="en-US" sz="1400" dirty="0">
                <a:solidFill>
                  <a:srgbClr val="4B465E"/>
                </a:solidFill>
              </a:rPr>
              <a:t>월 추천작물 예측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540D1-715F-36A8-6341-0D0BF8AC8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602" y="6104713"/>
            <a:ext cx="5410200" cy="219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2FF60B-8DE7-3186-85D1-DA4F61442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852" y="3641292"/>
            <a:ext cx="5133975" cy="2000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1688B8-A89D-B659-9FE6-E90D9CC8CCF4}"/>
              </a:ext>
            </a:extLst>
          </p:cNvPr>
          <p:cNvSpPr/>
          <p:nvPr/>
        </p:nvSpPr>
        <p:spPr>
          <a:xfrm>
            <a:off x="10048875" y="3627076"/>
            <a:ext cx="1367202" cy="25082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E418E0-2C26-7F01-8C81-936A049EEE07}"/>
              </a:ext>
            </a:extLst>
          </p:cNvPr>
          <p:cNvSpPr/>
          <p:nvPr/>
        </p:nvSpPr>
        <p:spPr>
          <a:xfrm>
            <a:off x="10144125" y="6072962"/>
            <a:ext cx="1271952" cy="250826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5CC060-98AC-73C4-AEBB-AC413E48DD21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Prophet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E73E7-5483-A989-AE61-00F94456B0CD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C9A655D-0E4F-1E3A-4CDC-6A4E16385A26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FCA2B15-0167-06A3-D020-D905ECFFC41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F1CC7D-2250-7663-2216-2D13E571811B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Logo">
            <a:extLst>
              <a:ext uri="{FF2B5EF4-FFF2-40B4-BE49-F238E27FC236}">
                <a16:creationId xmlns:a16="http://schemas.microsoft.com/office/drawing/2014/main" id="{B835B33E-D70C-42A6-8D46-59151B91F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3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183542" y="1282887"/>
            <a:ext cx="375628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4.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강수량 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trend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분석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E67A1-316E-4D71-86BC-745B86568862}"/>
              </a:ext>
            </a:extLst>
          </p:cNvPr>
          <p:cNvSpPr txBox="1"/>
          <p:nvPr/>
        </p:nvSpPr>
        <p:spPr>
          <a:xfrm>
            <a:off x="501900" y="1920326"/>
            <a:ext cx="4832603" cy="233819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2014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43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년만의 최악의 가뭄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2022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trend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를 바탕으로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2100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년까지 예측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  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오류 발생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파라미터가 직관적인 대신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유연성 지표 조정으로는 예측 어려움     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EE5405-D2A7-33BA-583B-74392CD8D031}"/>
              </a:ext>
            </a:extLst>
          </p:cNvPr>
          <p:cNvCxnSpPr>
            <a:cxnSpLocks/>
          </p:cNvCxnSpPr>
          <p:nvPr/>
        </p:nvCxnSpPr>
        <p:spPr>
          <a:xfrm>
            <a:off x="5334508" y="1567488"/>
            <a:ext cx="0" cy="4303431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DB297D-F375-37AA-2D86-83B3D3400CC6}"/>
              </a:ext>
            </a:extLst>
          </p:cNvPr>
          <p:cNvSpPr txBox="1"/>
          <p:nvPr/>
        </p:nvSpPr>
        <p:spPr>
          <a:xfrm>
            <a:off x="7076334" y="1167230"/>
            <a:ext cx="3553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4B465E"/>
                </a:solidFill>
              </a:rPr>
              <a:t>Rainfall_plot_components</a:t>
            </a:r>
            <a:endParaRPr lang="ko-KR" altLang="en-US" sz="1400" dirty="0">
              <a:solidFill>
                <a:srgbClr val="4B465E"/>
              </a:solidFill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EDFA6A24-FBA0-8B89-EFCC-D51468F98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7" t="22887" r="-5179" b="6530"/>
          <a:stretch/>
        </p:blipFill>
        <p:spPr bwMode="auto">
          <a:xfrm>
            <a:off x="6162975" y="4425614"/>
            <a:ext cx="5220511" cy="167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4F2F354-FA75-F74A-51E6-841E7C372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88"/>
          <a:stretch/>
        </p:blipFill>
        <p:spPr bwMode="auto">
          <a:xfrm>
            <a:off x="6138649" y="1496786"/>
            <a:ext cx="4951584" cy="153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E21D2BE-D630-EC5C-38EA-00F00F0CF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28"/>
          <a:stretch/>
        </p:blipFill>
        <p:spPr bwMode="auto">
          <a:xfrm>
            <a:off x="6096000" y="2927747"/>
            <a:ext cx="5036881" cy="153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C645E-F9E4-D10B-8858-CAF4AB000FFB}"/>
              </a:ext>
            </a:extLst>
          </p:cNvPr>
          <p:cNvSpPr/>
          <p:nvPr/>
        </p:nvSpPr>
        <p:spPr>
          <a:xfrm>
            <a:off x="9423141" y="1446257"/>
            <a:ext cx="1732374" cy="474184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>
                <a:alpha val="7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3FC25A-9B06-B4D7-4331-D756676D4E15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Prophet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0A844E-04ED-1D72-5C6A-DFDA5290C348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161522E-4CF0-471D-55B6-11D669DC55D3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A2F63E5-A556-69F8-5110-20ABCF96FE2D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17A32F7-C464-3887-06CC-05B1A3245C05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6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132742" y="1282886"/>
            <a:ext cx="216319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Linear Regression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E67A1-316E-4D71-86BC-745B86568862}"/>
              </a:ext>
            </a:extLst>
          </p:cNvPr>
          <p:cNvSpPr txBox="1"/>
          <p:nvPr/>
        </p:nvSpPr>
        <p:spPr>
          <a:xfrm>
            <a:off x="293178" y="1872451"/>
            <a:ext cx="4592613" cy="166724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시계열데이터를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X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값으로 다수의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Y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값 분석 가능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사용 값이 시간데이터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개이므로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단순 회귀분석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유의미한 상관관계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EE5405-D2A7-33BA-583B-74392CD8D031}"/>
              </a:ext>
            </a:extLst>
          </p:cNvPr>
          <p:cNvCxnSpPr>
            <a:cxnSpLocks/>
          </p:cNvCxnSpPr>
          <p:nvPr/>
        </p:nvCxnSpPr>
        <p:spPr>
          <a:xfrm>
            <a:off x="4760410" y="1517125"/>
            <a:ext cx="0" cy="4303431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7BF3F4D-EB9E-FDF8-B930-2345347CE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949" y="1471842"/>
            <a:ext cx="3519381" cy="184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65A02B8-F42C-A689-996B-51B87C38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631" y="1464655"/>
            <a:ext cx="3599533" cy="18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C4DE0B1-3485-E4CB-7A3B-FEE326244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949" y="3945182"/>
            <a:ext cx="3519375" cy="184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DFA454E-592F-7329-A7FA-B0B5F29F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631" y="3924670"/>
            <a:ext cx="3630292" cy="189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31AC06-4D09-17D2-1898-BB86719D8D17}"/>
              </a:ext>
            </a:extLst>
          </p:cNvPr>
          <p:cNvSpPr txBox="1"/>
          <p:nvPr/>
        </p:nvSpPr>
        <p:spPr>
          <a:xfrm>
            <a:off x="849761" y="268235"/>
            <a:ext cx="6684100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회귀 모델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75EE7-E61C-5BC2-5509-AAFAD3B4481C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D1F636A-DA5C-B3D3-AB44-DB1DC64FFE46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E4F1039-BD11-BA17-C130-B00703CF12AD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9670D8-0375-E22B-7985-063DD7EECAEE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71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4E3E67A1-316E-4D71-86BC-745B86568862}"/>
              </a:ext>
            </a:extLst>
          </p:cNvPr>
          <p:cNvSpPr txBox="1"/>
          <p:nvPr/>
        </p:nvSpPr>
        <p:spPr>
          <a:xfrm>
            <a:off x="342874" y="1783896"/>
            <a:ext cx="4832607" cy="200272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개의 모델에서 정확도 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1.0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도출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실제 데이터 계산 시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소요시간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predict_proba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비교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Feature_importances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비교하여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분류모델 최종결정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EE5405-D2A7-33BA-583B-74392CD8D031}"/>
              </a:ext>
            </a:extLst>
          </p:cNvPr>
          <p:cNvCxnSpPr>
            <a:cxnSpLocks/>
          </p:cNvCxnSpPr>
          <p:nvPr/>
        </p:nvCxnSpPr>
        <p:spPr>
          <a:xfrm>
            <a:off x="5334508" y="1567488"/>
            <a:ext cx="0" cy="4303431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BF63C5AE-B833-38F7-48DC-9ED16D619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439" y="4244972"/>
            <a:ext cx="5082793" cy="216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0E49E2F-9C97-630F-BECF-F77E4EDE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31" y="1225604"/>
            <a:ext cx="4119801" cy="29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744739-304E-7E2C-80B8-E5E1CD0FFC97}"/>
              </a:ext>
            </a:extLst>
          </p:cNvPr>
          <p:cNvSpPr txBox="1"/>
          <p:nvPr/>
        </p:nvSpPr>
        <p:spPr>
          <a:xfrm>
            <a:off x="849761" y="268235"/>
            <a:ext cx="6684100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분류 모델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064797-59AA-82D5-5424-A0EF6FF2D9F6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A099EC-B69D-E9B4-9500-2583EAB2AD8E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557687F-115E-BC7A-FC16-BEC5D658D9A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769A1B-0DDA-AABD-FEC7-BE8DC6D7C118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4F987C-0CA4-2AA8-32A9-CB7A403781A2}"/>
              </a:ext>
            </a:extLst>
          </p:cNvPr>
          <p:cNvSpPr txBox="1"/>
          <p:nvPr/>
        </p:nvSpPr>
        <p:spPr>
          <a:xfrm>
            <a:off x="132742" y="1282886"/>
            <a:ext cx="216319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분류 모델 설정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5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4E3E67A1-316E-4D71-86BC-745B86568862}"/>
              </a:ext>
            </a:extLst>
          </p:cNvPr>
          <p:cNvSpPr txBox="1"/>
          <p:nvPr/>
        </p:nvSpPr>
        <p:spPr>
          <a:xfrm>
            <a:off x="313056" y="1995781"/>
            <a:ext cx="4934793" cy="368010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결정트리는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최저기온 중요도 선호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결정트리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최고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최저기온에 높은 중요도 부여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XGB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는 상대적으로 고른 중요도를 부여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XGB: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최고 기온에 높은 중요도 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XGB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가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더 빠름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최저기온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최고기온 특징 등을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고려하여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맑은 고딕" pitchFamily="50" charset="-127"/>
                <a:cs typeface="Arial" panose="020B0604020202020204" pitchFamily="34" charset="0"/>
              </a:rPr>
              <a:t>XGB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맑은 고딕" pitchFamily="50" charset="-127"/>
                <a:cs typeface="Arial" panose="020B0604020202020204" pitchFamily="34" charset="0"/>
              </a:rPr>
              <a:t>최종 선정     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EE5405-D2A7-33BA-583B-74392CD8D031}"/>
              </a:ext>
            </a:extLst>
          </p:cNvPr>
          <p:cNvCxnSpPr>
            <a:cxnSpLocks/>
          </p:cNvCxnSpPr>
          <p:nvPr/>
        </p:nvCxnSpPr>
        <p:spPr>
          <a:xfrm>
            <a:off x="5334508" y="1567488"/>
            <a:ext cx="0" cy="4303431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4104EB-925B-6A5E-073F-C06CB8A5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85" y="1409811"/>
            <a:ext cx="5064753" cy="19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44BD01D-1896-45D8-C59B-FC658013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85" y="3706920"/>
            <a:ext cx="4705164" cy="239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394979-9BDC-D4E8-3904-A99562371C46}"/>
              </a:ext>
            </a:extLst>
          </p:cNvPr>
          <p:cNvSpPr txBox="1"/>
          <p:nvPr/>
        </p:nvSpPr>
        <p:spPr>
          <a:xfrm>
            <a:off x="132742" y="1282886"/>
            <a:ext cx="2570701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en-US" altLang="ko-KR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Feature_importances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A0F72C-8D1E-2B68-6159-2965474435E5}"/>
              </a:ext>
            </a:extLst>
          </p:cNvPr>
          <p:cNvSpPr txBox="1"/>
          <p:nvPr/>
        </p:nvSpPr>
        <p:spPr>
          <a:xfrm>
            <a:off x="849761" y="268235"/>
            <a:ext cx="6684100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분류 모델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73E71F-93B7-D829-515F-184B810A6632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42C846B-9225-1CF1-5FEF-DE1088B0D563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23C51F0-9A3F-7427-3F8A-03331C8F8EC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9DDEBDD-0FD6-5B4F-1026-9933A322559A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19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92E81B-490C-2CA5-E6C1-F4B2421ABE74}"/>
              </a:ext>
            </a:extLst>
          </p:cNvPr>
          <p:cNvSpPr/>
          <p:nvPr/>
        </p:nvSpPr>
        <p:spPr>
          <a:xfrm>
            <a:off x="6175576" y="1681724"/>
            <a:ext cx="5634306" cy="4686584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F31FDE-672B-0A94-AAA9-BF1D43A088CB}"/>
              </a:ext>
            </a:extLst>
          </p:cNvPr>
          <p:cNvSpPr/>
          <p:nvPr/>
        </p:nvSpPr>
        <p:spPr>
          <a:xfrm>
            <a:off x="461694" y="1681724"/>
            <a:ext cx="5634306" cy="4686584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Picture 2" descr="Logo">
            <a:extLst>
              <a:ext uri="{FF2B5EF4-FFF2-40B4-BE49-F238E27FC236}">
                <a16:creationId xmlns:a16="http://schemas.microsoft.com/office/drawing/2014/main" id="{293FD120-8A3F-D579-C1E3-0724312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990A3C-B290-508D-AD3E-C0934C258116}"/>
              </a:ext>
            </a:extLst>
          </p:cNvPr>
          <p:cNvSpPr txBox="1"/>
          <p:nvPr/>
        </p:nvSpPr>
        <p:spPr>
          <a:xfrm>
            <a:off x="377088" y="1244242"/>
            <a:ext cx="4741564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Naïve_Bayes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VS </a:t>
            </a:r>
            <a:r>
              <a:rPr kumimoji="1" lang="en-US" altLang="ko-KR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LogisticRegression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40BCC-0EB0-C60D-8A8A-F9D05B2843EE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텍스트 분석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655141-EA8C-2411-044E-EACBA20CD483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DC7D01-6279-A56A-248D-6D52D776FB68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54E1144-B594-55DF-A130-3053151F3A84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5810BF0-E397-5766-7049-D008A9571F55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B2383C4-1771-7173-D269-B78E9192F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0" y="1747487"/>
            <a:ext cx="5475154" cy="19338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87DF42-B596-9845-A7E6-D5525519D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52" y="1747487"/>
            <a:ext cx="5475154" cy="19444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B14C53-8F02-ED8B-BD27-1C8BF581F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62" y="3979838"/>
            <a:ext cx="3433996" cy="21654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A2C6C36-332A-B723-5839-D59511294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952" y="3979838"/>
            <a:ext cx="3806687" cy="2165456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A2D0246-A024-5CDA-5AA6-8A72CC595409}"/>
              </a:ext>
            </a:extLst>
          </p:cNvPr>
          <p:cNvSpPr/>
          <p:nvPr/>
        </p:nvSpPr>
        <p:spPr>
          <a:xfrm>
            <a:off x="-12636326" y="2808743"/>
            <a:ext cx="11973259" cy="2108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04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0F704EE-66E7-212C-8383-17D8B969F585}"/>
              </a:ext>
            </a:extLst>
          </p:cNvPr>
          <p:cNvSpPr/>
          <p:nvPr/>
        </p:nvSpPr>
        <p:spPr>
          <a:xfrm>
            <a:off x="218741" y="2374667"/>
            <a:ext cx="11973259" cy="2108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Logo">
            <a:extLst>
              <a:ext uri="{FF2B5EF4-FFF2-40B4-BE49-F238E27FC236}">
                <a16:creationId xmlns:a16="http://schemas.microsoft.com/office/drawing/2014/main" id="{293FD120-8A3F-D579-C1E3-0724312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37C7C4-5EE9-985C-B604-8D6A60E45DD9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112B0191-766B-09C5-98FF-4F55D8580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FC0A33-5AD4-FFA5-ADCB-E6321B8BCB2E}"/>
              </a:ext>
            </a:extLst>
          </p:cNvPr>
          <p:cNvSpPr txBox="1"/>
          <p:nvPr/>
        </p:nvSpPr>
        <p:spPr>
          <a:xfrm>
            <a:off x="748440" y="4885866"/>
            <a:ext cx="57103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해시태그가 들어있는 파일을 </a:t>
            </a:r>
            <a:r>
              <a:rPr lang="ko-KR" altLang="en-US" sz="1400" dirty="0" err="1"/>
              <a:t>워드클라우드로</a:t>
            </a:r>
            <a:r>
              <a:rPr lang="en-US" altLang="ko-KR" sz="1400" dirty="0"/>
              <a:t> </a:t>
            </a:r>
            <a:r>
              <a:rPr lang="ko-KR" altLang="en-US" sz="1400" dirty="0"/>
              <a:t>저장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크롤링한 데이터로 키워드만 바꾸면 결과 출력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출현 회수가 </a:t>
            </a:r>
            <a:r>
              <a:rPr lang="en-US" altLang="ko-KR" sz="1400" dirty="0"/>
              <a:t>10</a:t>
            </a:r>
            <a:r>
              <a:rPr lang="ko-KR" altLang="en-US" sz="1400" dirty="0"/>
              <a:t>번 이상인 태그로 최대 </a:t>
            </a:r>
            <a:r>
              <a:rPr lang="en-US" altLang="ko-KR" sz="1400" dirty="0"/>
              <a:t>50</a:t>
            </a:r>
            <a:r>
              <a:rPr lang="ko-KR" altLang="en-US" sz="1400" dirty="0"/>
              <a:t>개 출력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FB3490-C4D5-9AE1-944B-93A44C211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16" y="2317496"/>
            <a:ext cx="2292884" cy="2223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0DEBF5-564C-73DA-8C62-1EB329C34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339" y="2187307"/>
            <a:ext cx="2793463" cy="25687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3656C5-3CCC-CD22-133D-B9AD70D1AF64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텍스트 분석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55B046-BBC3-29B5-4E64-5E2D77F62074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23C0B1F-9CCC-FFCE-55C3-1AC714418389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9F3AF7-F632-4CED-DDBE-B480729C17D9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35FD7E4-0398-8079-AB7C-8DDFC244097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A9EB368-05C1-938C-3FC7-D19F42AD95B5}"/>
              </a:ext>
            </a:extLst>
          </p:cNvPr>
          <p:cNvSpPr txBox="1"/>
          <p:nvPr/>
        </p:nvSpPr>
        <p:spPr>
          <a:xfrm>
            <a:off x="377087" y="1244242"/>
            <a:ext cx="2554955" cy="3559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워드 클라우드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BC5C135-B036-37EB-E7E3-68E7D6930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52" y="2317496"/>
            <a:ext cx="2615765" cy="222300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14A247-8626-829B-C0C8-F25C84CFB1A8}"/>
              </a:ext>
            </a:extLst>
          </p:cNvPr>
          <p:cNvSpPr/>
          <p:nvPr/>
        </p:nvSpPr>
        <p:spPr>
          <a:xfrm>
            <a:off x="6408418" y="2273408"/>
            <a:ext cx="1987502" cy="2393641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0A7F98-2353-E39E-C567-B27BB3ACA442}"/>
              </a:ext>
            </a:extLst>
          </p:cNvPr>
          <p:cNvSpPr txBox="1"/>
          <p:nvPr/>
        </p:nvSpPr>
        <p:spPr>
          <a:xfrm>
            <a:off x="6458775" y="2317496"/>
            <a:ext cx="1886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200" b="0" i="0" dirty="0">
                <a:effectLst/>
                <a:latin typeface="Consolas" panose="020B0609020204030204" pitchFamily="49" charset="0"/>
              </a:rPr>
              <a:t>단어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i="0" dirty="0">
                <a:effectLst/>
                <a:latin typeface="Consolas" panose="020B0609020204030204" pitchFamily="49" charset="0"/>
              </a:rPr>
              <a:t>빈도수</a:t>
            </a:r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('wheat', 990)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('nature', 227) 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('agriculture', 211) 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('farming', 180) 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('food', 169) 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('bread', 162) 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('farm', 161) 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('art', 142) 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('flour', 140) </a:t>
            </a:r>
          </a:p>
          <a:p>
            <a:r>
              <a:rPr lang="en-US" altLang="ko-KR" sz="1200" b="0" i="0" dirty="0">
                <a:effectLst/>
                <a:latin typeface="Consolas" panose="020B0609020204030204" pitchFamily="49" charset="0"/>
              </a:rPr>
              <a:t>('harvest', 127)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506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0557482-7871-39F6-2045-79CACEE80A9F}"/>
              </a:ext>
            </a:extLst>
          </p:cNvPr>
          <p:cNvCxnSpPr>
            <a:cxnSpLocks/>
          </p:cNvCxnSpPr>
          <p:nvPr/>
        </p:nvCxnSpPr>
        <p:spPr>
          <a:xfrm>
            <a:off x="0" y="6436402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0A6CF9-4B11-52BC-6708-6DE39768BE45}"/>
              </a:ext>
            </a:extLst>
          </p:cNvPr>
          <p:cNvGrpSpPr/>
          <p:nvPr/>
        </p:nvGrpSpPr>
        <p:grpSpPr>
          <a:xfrm>
            <a:off x="4446479" y="1852588"/>
            <a:ext cx="7293743" cy="4248373"/>
            <a:chOff x="1492250" y="1536254"/>
            <a:chExt cx="7435850" cy="433114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EAC7D18-6AB3-0553-66A4-511365F8E6EA}"/>
                </a:ext>
              </a:extLst>
            </p:cNvPr>
            <p:cNvSpPr/>
            <p:nvPr/>
          </p:nvSpPr>
          <p:spPr>
            <a:xfrm>
              <a:off x="1492250" y="1536254"/>
              <a:ext cx="7435850" cy="4331146"/>
            </a:xfrm>
            <a:prstGeom prst="rect">
              <a:avLst/>
            </a:prstGeom>
            <a:solidFill>
              <a:srgbClr val="DBEE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50" name="Picture 2" descr="한국 기후변화 보고서 2020…한반도, 이젠 핫반도">
              <a:extLst>
                <a:ext uri="{FF2B5EF4-FFF2-40B4-BE49-F238E27FC236}">
                  <a16:creationId xmlns:a16="http://schemas.microsoft.com/office/drawing/2014/main" id="{9E3CAF0C-B5A6-4207-FC11-ADA7FDA69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4650" y="1641474"/>
              <a:ext cx="7194550" cy="4131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2CA9B31-1527-9FE0-83DE-EF96D2D8FF3D}"/>
              </a:ext>
            </a:extLst>
          </p:cNvPr>
          <p:cNvSpPr txBox="1"/>
          <p:nvPr/>
        </p:nvSpPr>
        <p:spPr>
          <a:xfrm>
            <a:off x="983982" y="1961771"/>
            <a:ext cx="3758492" cy="2934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지구온난화 가속</a:t>
            </a:r>
            <a:endParaRPr lang="en-US" altLang="ko-KR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521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lang="en-US" altLang="ko-KR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521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대한민국 </a:t>
            </a:r>
            <a:endParaRPr lang="en-US" altLang="ko-KR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521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평균기온 상승</a:t>
            </a:r>
            <a:endParaRPr lang="en-US" altLang="ko-KR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521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8FD4EA1F-B33B-4921-E693-8CE58F668C74}"/>
              </a:ext>
            </a:extLst>
          </p:cNvPr>
          <p:cNvGrpSpPr/>
          <p:nvPr/>
        </p:nvGrpSpPr>
        <p:grpSpPr>
          <a:xfrm>
            <a:off x="470608" y="2181876"/>
            <a:ext cx="240324" cy="243227"/>
            <a:chOff x="13147695" y="2230012"/>
            <a:chExt cx="303481" cy="303481"/>
          </a:xfrm>
        </p:grpSpPr>
        <p:pic>
          <p:nvPicPr>
            <p:cNvPr id="28" name="Object 7">
              <a:extLst>
                <a:ext uri="{FF2B5EF4-FFF2-40B4-BE49-F238E27FC236}">
                  <a16:creationId xmlns:a16="http://schemas.microsoft.com/office/drawing/2014/main" id="{C1712F74-AF01-764B-6245-845C5ED75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3147695" y="2230012"/>
              <a:ext cx="303481" cy="303481"/>
            </a:xfrm>
            <a:prstGeom prst="rect">
              <a:avLst/>
            </a:prstGeom>
          </p:spPr>
        </p:pic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D6C4D808-20E0-03BD-D5DE-AF316BF5B625}"/>
              </a:ext>
            </a:extLst>
          </p:cNvPr>
          <p:cNvGrpSpPr/>
          <p:nvPr/>
        </p:nvGrpSpPr>
        <p:grpSpPr>
          <a:xfrm>
            <a:off x="451778" y="3307386"/>
            <a:ext cx="240324" cy="243227"/>
            <a:chOff x="13147695" y="2230012"/>
            <a:chExt cx="303481" cy="303481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55E11549-A3E3-2775-5BD1-6D388F7D0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3147695" y="2230012"/>
              <a:ext cx="303481" cy="30348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39D00D-018A-AF97-B63D-A6BBB1C9E612}"/>
              </a:ext>
            </a:extLst>
          </p:cNvPr>
          <p:cNvSpPr txBox="1"/>
          <p:nvPr/>
        </p:nvSpPr>
        <p:spPr>
          <a:xfrm>
            <a:off x="849761" y="268235"/>
            <a:ext cx="713136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프로젝트 배경 및 팀 구성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기획 의도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EA5DA8-C576-6576-8E6C-35609FB7F47D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BFBA983-5EAB-2FD2-6865-E110582C424E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15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59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20202-A64A-31FD-C565-5A05BA91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00" y="2131207"/>
            <a:ext cx="10875600" cy="257968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03. </a:t>
            </a:r>
            <a:r>
              <a:rPr lang="ko-KR" altLang="en-US" sz="6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실행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475859-87C0-9025-5EFC-A0726C9EA84D}"/>
              </a:ext>
            </a:extLst>
          </p:cNvPr>
          <p:cNvCxnSpPr>
            <a:cxnSpLocks/>
          </p:cNvCxnSpPr>
          <p:nvPr/>
        </p:nvCxnSpPr>
        <p:spPr>
          <a:xfrm>
            <a:off x="0" y="5151414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8F3A73D-C958-878C-03FB-5C882A6633E8}"/>
              </a:ext>
            </a:extLst>
          </p:cNvPr>
          <p:cNvCxnSpPr>
            <a:cxnSpLocks/>
          </p:cNvCxnSpPr>
          <p:nvPr/>
        </p:nvCxnSpPr>
        <p:spPr>
          <a:xfrm>
            <a:off x="0" y="1690688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AF1341-1705-CA1E-000E-DAE6428259AA}"/>
              </a:ext>
            </a:extLst>
          </p:cNvPr>
          <p:cNvCxnSpPr/>
          <p:nvPr/>
        </p:nvCxnSpPr>
        <p:spPr>
          <a:xfrm>
            <a:off x="11353800" y="-576097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437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981450" y="1398960"/>
            <a:ext cx="2716829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기후 변화 추이 시각화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DDB4DE-6F1B-473D-9EC2-F78953D56B73}"/>
              </a:ext>
            </a:extLst>
          </p:cNvPr>
          <p:cNvSpPr/>
          <p:nvPr/>
        </p:nvSpPr>
        <p:spPr>
          <a:xfrm>
            <a:off x="501900" y="3590843"/>
            <a:ext cx="11073852" cy="124944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 descr="온도 예측 데이터 시각화 코드">
            <a:extLst>
              <a:ext uri="{FF2B5EF4-FFF2-40B4-BE49-F238E27FC236}">
                <a16:creationId xmlns:a16="http://schemas.microsoft.com/office/drawing/2014/main" id="{B9386025-2386-7B2B-A894-49115710D7C3}"/>
              </a:ext>
            </a:extLst>
          </p:cNvPr>
          <p:cNvSpPr txBox="1"/>
          <p:nvPr/>
        </p:nvSpPr>
        <p:spPr>
          <a:xfrm>
            <a:off x="4514850" y="2008310"/>
            <a:ext cx="7060902" cy="738664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한 지역의 </a:t>
            </a:r>
            <a:r>
              <a:rPr lang="en-US" altLang="ko-KR" sz="1400" dirty="0"/>
              <a:t>2022~2100</a:t>
            </a:r>
            <a:r>
              <a:rPr lang="ko-KR" altLang="en-US" sz="1400" dirty="0"/>
              <a:t>년 까지의 온도 변화를 예측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선형 그래프를 이용하여 시각화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097798-86FC-2353-D20A-D93A302B4D92}"/>
              </a:ext>
            </a:extLst>
          </p:cNvPr>
          <p:cNvSpPr txBox="1"/>
          <p:nvPr/>
        </p:nvSpPr>
        <p:spPr>
          <a:xfrm>
            <a:off x="998083" y="3958937"/>
            <a:ext cx="2683565" cy="3421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작물 별 선호도 분석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6" name="TextBox 25" descr="온도 예측 데이터 시각화 코드">
            <a:extLst>
              <a:ext uri="{FF2B5EF4-FFF2-40B4-BE49-F238E27FC236}">
                <a16:creationId xmlns:a16="http://schemas.microsoft.com/office/drawing/2014/main" id="{EC9C12F7-B8D6-B0CC-AE21-E8554296992F}"/>
              </a:ext>
            </a:extLst>
          </p:cNvPr>
          <p:cNvSpPr txBox="1"/>
          <p:nvPr/>
        </p:nvSpPr>
        <p:spPr>
          <a:xfrm>
            <a:off x="4514850" y="4429336"/>
            <a:ext cx="7060902" cy="738664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선택 작물의 선호도를 분석하여 한 눈에 비교하기 위한 시각화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바형 그래프를 이용하여 긍정</a:t>
            </a:r>
            <a:r>
              <a:rPr lang="en-US" altLang="ko-KR" sz="1400" dirty="0"/>
              <a:t>,</a:t>
            </a:r>
            <a:r>
              <a:rPr lang="ko-KR" altLang="en-US" sz="1400" dirty="0"/>
              <a:t> 부정 비교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FF090-E8DB-B946-4074-6A2002103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21" y="4429336"/>
            <a:ext cx="2455693" cy="1841770"/>
          </a:xfrm>
          <a:prstGeom prst="rect">
            <a:avLst/>
          </a:prstGeom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BBD0B3-8DF7-B991-3045-74AF916AF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0" y="1928795"/>
            <a:ext cx="3898602" cy="11843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C3EC1A-9BD0-957D-07B9-32CADE274902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실행 결과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시각화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8A1748-131F-17DD-CE08-3AD887B4A3D0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D1080D-A3F1-0C23-BD1F-4BED82ED022F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1972277-798E-AFC9-10A4-3E424884145A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C43C92-4F82-5F51-8000-855A844C2C8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 descr="온도 예측 데이터 시각화 코드">
            <a:extLst>
              <a:ext uri="{FF2B5EF4-FFF2-40B4-BE49-F238E27FC236}">
                <a16:creationId xmlns:a16="http://schemas.microsoft.com/office/drawing/2014/main" id="{F88FD64C-3990-5C07-6285-8A3C52E58ECF}"/>
              </a:ext>
            </a:extLst>
          </p:cNvPr>
          <p:cNvSpPr txBox="1"/>
          <p:nvPr/>
        </p:nvSpPr>
        <p:spPr>
          <a:xfrm>
            <a:off x="5521415" y="2003912"/>
            <a:ext cx="6182017" cy="3539430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temp_graph</a:t>
            </a:r>
            <a:r>
              <a:rPr lang="en-US" altLang="ko-KR" sz="1400" dirty="0"/>
              <a:t>(</a:t>
            </a:r>
            <a:r>
              <a:rPr lang="ko-KR" altLang="en-US" sz="1400" dirty="0"/>
              <a:t>지역</a:t>
            </a:r>
            <a:r>
              <a:rPr lang="en-US" altLang="ko-KR" sz="1400" dirty="0"/>
              <a:t>,</a:t>
            </a:r>
            <a:r>
              <a:rPr lang="ko-KR" altLang="en-US" sz="1400" dirty="0"/>
              <a:t> 조회할 월</a:t>
            </a:r>
            <a:r>
              <a:rPr lang="en-US" altLang="ko-KR" sz="1400" dirty="0"/>
              <a:t>,</a:t>
            </a:r>
            <a:r>
              <a:rPr lang="ko-KR" altLang="en-US" sz="1400" dirty="0"/>
              <a:t> 조회할 기온의 종류 입력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예측되어 기록된 데이터 중 입력된 지역</a:t>
            </a:r>
            <a:r>
              <a:rPr lang="en-US" altLang="ko-KR" sz="1400" dirty="0"/>
              <a:t>,</a:t>
            </a:r>
            <a:r>
              <a:rPr lang="ko-KR" altLang="en-US" sz="1400" dirty="0"/>
              <a:t> 월에 해당하는 원도 데이터만 선택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years</a:t>
            </a:r>
            <a:r>
              <a:rPr lang="ko-KR" altLang="en-US" sz="1400" dirty="0"/>
              <a:t> 값을 따로 받은 이유는 예측을 </a:t>
            </a:r>
            <a:r>
              <a:rPr lang="en-US" altLang="ko-KR" sz="1400" dirty="0"/>
              <a:t>2022</a:t>
            </a:r>
            <a:r>
              <a:rPr lang="ko-KR" altLang="en-US" sz="1400" dirty="0"/>
              <a:t>년 </a:t>
            </a:r>
            <a:r>
              <a:rPr lang="en-US" altLang="ko-KR" sz="1400" dirty="0"/>
              <a:t>6</a:t>
            </a:r>
            <a:r>
              <a:rPr lang="ko-KR" altLang="en-US" sz="1400" dirty="0"/>
              <a:t>월부터 시작했기 때문에 </a:t>
            </a:r>
            <a:r>
              <a:rPr lang="en-US" altLang="ko-KR" sz="1400" dirty="0"/>
              <a:t>1~5</a:t>
            </a:r>
            <a:r>
              <a:rPr lang="ko-KR" altLang="en-US" sz="1400" dirty="0"/>
              <a:t>월과 </a:t>
            </a:r>
            <a:r>
              <a:rPr lang="en-US" altLang="ko-KR" sz="1400" dirty="0"/>
              <a:t>6~12</a:t>
            </a:r>
            <a:r>
              <a:rPr lang="ko-KR" altLang="en-US" sz="1400" dirty="0"/>
              <a:t>월의 총 예측 </a:t>
            </a:r>
            <a:r>
              <a:rPr lang="ko-KR" altLang="en-US" sz="1400" dirty="0" err="1"/>
              <a:t>년수가</a:t>
            </a:r>
            <a:r>
              <a:rPr lang="ko-KR" altLang="en-US" sz="1400" dirty="0"/>
              <a:t> 다르기 때문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np.arange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이용해 </a:t>
            </a:r>
            <a:r>
              <a:rPr lang="en-US" altLang="ko-KR" sz="1400" dirty="0"/>
              <a:t>x</a:t>
            </a:r>
            <a:r>
              <a:rPr lang="ko-KR" altLang="en-US" sz="1400" dirty="0"/>
              <a:t> 값에 </a:t>
            </a:r>
            <a:r>
              <a:rPr lang="en-US" altLang="ko-KR" sz="1400" dirty="0"/>
              <a:t>years</a:t>
            </a:r>
            <a:r>
              <a:rPr lang="ko-KR" altLang="en-US" sz="1400" dirty="0"/>
              <a:t>의 수만큼 일정하게 </a:t>
            </a:r>
            <a:r>
              <a:rPr lang="en-US" altLang="ko-KR" sz="1400" dirty="0"/>
              <a:t>x</a:t>
            </a:r>
            <a:r>
              <a:rPr lang="ko-KR" altLang="en-US" sz="1400" dirty="0"/>
              <a:t>축을 나눔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 </a:t>
            </a:r>
            <a:r>
              <a:rPr lang="en-US" altLang="ko-KR" sz="1400" dirty="0"/>
              <a:t>y</a:t>
            </a:r>
            <a:r>
              <a:rPr lang="ko-KR" altLang="en-US" sz="1400" dirty="0"/>
              <a:t>축에는 선택한 기온의 종류</a:t>
            </a:r>
            <a:r>
              <a:rPr lang="en-US" altLang="ko-KR" sz="1400" dirty="0"/>
              <a:t>(</a:t>
            </a:r>
            <a:r>
              <a:rPr lang="ko-KR" altLang="en-US" sz="1400" dirty="0"/>
              <a:t>평균기온</a:t>
            </a:r>
            <a:r>
              <a:rPr lang="en-US" altLang="ko-KR" sz="1400" dirty="0"/>
              <a:t>,</a:t>
            </a:r>
            <a:r>
              <a:rPr lang="ko-KR" altLang="en-US" sz="1400" dirty="0"/>
              <a:t> 최고기온</a:t>
            </a:r>
            <a:r>
              <a:rPr lang="en-US" altLang="ko-KR" sz="1400" dirty="0"/>
              <a:t>,</a:t>
            </a:r>
            <a:r>
              <a:rPr lang="ko-KR" altLang="en-US" sz="1400" dirty="0"/>
              <a:t> 최저기온</a:t>
            </a:r>
            <a:r>
              <a:rPr lang="en-US" altLang="ko-KR" sz="1400" dirty="0"/>
              <a:t>)</a:t>
            </a:r>
            <a:r>
              <a:rPr lang="ko-KR" altLang="en-US" sz="1400" dirty="0"/>
              <a:t> 중 하나를 입력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ylim</a:t>
            </a:r>
            <a:r>
              <a:rPr lang="ko-KR" altLang="en-US" sz="1400" dirty="0"/>
              <a:t>을 이용해 출력되는 </a:t>
            </a:r>
            <a:r>
              <a:rPr lang="en-US" altLang="ko-KR" sz="1400" dirty="0"/>
              <a:t>y</a:t>
            </a:r>
            <a:r>
              <a:rPr lang="ko-KR" altLang="en-US" sz="1400" dirty="0"/>
              <a:t>축의 범위를 설정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savefig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이용하여 시각화 이미지 저장</a:t>
            </a:r>
            <a:endParaRPr lang="en-US" altLang="ko-KR" sz="14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1F3E686-3E47-A9C6-E174-05B7D384C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17" y="2003912"/>
            <a:ext cx="4396297" cy="4333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923CD6-CAAF-863D-B8F8-F355AB00F1F9}"/>
              </a:ext>
            </a:extLst>
          </p:cNvPr>
          <p:cNvSpPr txBox="1"/>
          <p:nvPr/>
        </p:nvSpPr>
        <p:spPr>
          <a:xfrm>
            <a:off x="380384" y="1414548"/>
            <a:ext cx="5024561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기후 변화 추이 시각화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70522-3A78-E273-39FB-4D1A4E6060D1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실행 결과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시각화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52D29B-2C9A-A348-DA6E-53F97DD31841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758271-C79D-9FD3-8B3A-EBC3E696B2D2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D2E2F3-98A0-B07C-76C0-8E9B617B9C27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497B1B-E59B-5CB7-4225-95E504BE283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96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 descr="온도 예측 데이터 시각화 코드">
            <a:extLst>
              <a:ext uri="{FF2B5EF4-FFF2-40B4-BE49-F238E27FC236}">
                <a16:creationId xmlns:a16="http://schemas.microsoft.com/office/drawing/2014/main" id="{A94FC806-93BF-09FE-B6DD-D50CDD480194}"/>
              </a:ext>
            </a:extLst>
          </p:cNvPr>
          <p:cNvSpPr txBox="1"/>
          <p:nvPr/>
        </p:nvSpPr>
        <p:spPr>
          <a:xfrm>
            <a:off x="4514850" y="1600801"/>
            <a:ext cx="7060902" cy="738664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선택한 미래의 지역별 온도 차이를 예측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folium</a:t>
            </a:r>
            <a:r>
              <a:rPr lang="ko-KR" altLang="en-US" sz="1400" dirty="0"/>
              <a:t>의 </a:t>
            </a:r>
            <a:r>
              <a:rPr lang="en-US" altLang="ko-KR" sz="1400" dirty="0"/>
              <a:t>choropleth(</a:t>
            </a:r>
            <a:r>
              <a:rPr lang="ko-KR" altLang="en-US" sz="1400" dirty="0"/>
              <a:t>단계구분도</a:t>
            </a:r>
            <a:r>
              <a:rPr lang="en-US" altLang="ko-KR" sz="1400" dirty="0"/>
              <a:t>)</a:t>
            </a:r>
            <a:r>
              <a:rPr lang="ko-KR" altLang="en-US" sz="1400" dirty="0"/>
              <a:t> 라이브러리 사용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97F36-1F01-E5A7-3030-E136FA044C10}"/>
              </a:ext>
            </a:extLst>
          </p:cNvPr>
          <p:cNvSpPr txBox="1"/>
          <p:nvPr/>
        </p:nvSpPr>
        <p:spPr>
          <a:xfrm>
            <a:off x="255602" y="3909636"/>
            <a:ext cx="4259248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미래 작물 추천 시각화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TextBox 19" descr="온도 예측 데이터 시각화 코드">
            <a:extLst>
              <a:ext uri="{FF2B5EF4-FFF2-40B4-BE49-F238E27FC236}">
                <a16:creationId xmlns:a16="http://schemas.microsoft.com/office/drawing/2014/main" id="{A6CDCF4E-96E1-F929-A531-A18B96C4376F}"/>
              </a:ext>
            </a:extLst>
          </p:cNvPr>
          <p:cNvSpPr txBox="1"/>
          <p:nvPr/>
        </p:nvSpPr>
        <p:spPr>
          <a:xfrm>
            <a:off x="4514850" y="4504606"/>
            <a:ext cx="7060902" cy="738664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선택한 미래에 어떤 작물을 가장 쉽게 재배할 수 있을지 예측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folium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GeoJson</a:t>
            </a:r>
            <a:r>
              <a:rPr lang="ko-KR" altLang="en-US" sz="1400" dirty="0"/>
              <a:t>과 </a:t>
            </a:r>
            <a:r>
              <a:rPr lang="en-US" altLang="ko-KR" sz="1400" dirty="0"/>
              <a:t>Marker </a:t>
            </a:r>
            <a:r>
              <a:rPr lang="ko-KR" altLang="en-US" sz="1400" dirty="0"/>
              <a:t>라이브러리를 사용하여 시각화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9172C-A349-B8FE-2C45-CA0940173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90" y="4441969"/>
            <a:ext cx="1967948" cy="1672259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B7AB0408-A8E7-2903-EFDC-0B4340843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90" y="1796308"/>
            <a:ext cx="1967948" cy="15542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A0348B-7FE1-C8F6-68DB-0930E85F0CA0}"/>
              </a:ext>
            </a:extLst>
          </p:cNvPr>
          <p:cNvSpPr txBox="1"/>
          <p:nvPr/>
        </p:nvSpPr>
        <p:spPr>
          <a:xfrm>
            <a:off x="981450" y="1398960"/>
            <a:ext cx="2716829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기후 예측 시각화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E2FED4-8703-D18A-4E29-6C5004F4435A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실행 결과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시각화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6ECA9B-9837-4E1F-2ADA-138ED830690D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783612B-2555-A1A4-0766-42D903B5EA97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69825F8-5A24-44C6-8B62-DBF6572064A6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5C8DE7C-A0B5-8411-0D09-3FFAEFA33E29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7CA01B-6E3D-77F7-1B4F-8E85F14A662F}"/>
              </a:ext>
            </a:extLst>
          </p:cNvPr>
          <p:cNvSpPr/>
          <p:nvPr/>
        </p:nvSpPr>
        <p:spPr>
          <a:xfrm>
            <a:off x="501900" y="3590843"/>
            <a:ext cx="11073852" cy="124944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1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 descr="온도 예측 데이터 시각화 코드">
            <a:extLst>
              <a:ext uri="{FF2B5EF4-FFF2-40B4-BE49-F238E27FC236}">
                <a16:creationId xmlns:a16="http://schemas.microsoft.com/office/drawing/2014/main" id="{0E384764-AB58-CBB3-E14A-9D3ADDC3FE81}"/>
              </a:ext>
            </a:extLst>
          </p:cNvPr>
          <p:cNvSpPr txBox="1"/>
          <p:nvPr/>
        </p:nvSpPr>
        <p:spPr>
          <a:xfrm>
            <a:off x="5701415" y="1767006"/>
            <a:ext cx="6182017" cy="3323987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/>
              <a:t>folium_visual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예측년월</a:t>
            </a:r>
            <a:r>
              <a:rPr lang="en-US" altLang="ko-KR" sz="1400" dirty="0"/>
              <a:t>,</a:t>
            </a:r>
            <a:r>
              <a:rPr lang="ko-KR" altLang="en-US" sz="1400" dirty="0"/>
              <a:t> 조회할 기온의 종류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예측년월이</a:t>
            </a:r>
            <a:r>
              <a:rPr lang="ko-KR" altLang="en-US" sz="1400" dirty="0"/>
              <a:t> </a:t>
            </a:r>
            <a:r>
              <a:rPr lang="en-US" altLang="ko-KR" sz="1400" dirty="0"/>
              <a:t>date</a:t>
            </a:r>
            <a:r>
              <a:rPr lang="ko-KR" altLang="en-US" sz="1400" dirty="0"/>
              <a:t>값으로 들어오기 때문에  함수 내에서 </a:t>
            </a:r>
            <a:r>
              <a:rPr lang="ko-KR" altLang="en-US" sz="1400" dirty="0" err="1"/>
              <a:t>슬라이싱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지역별 시각화를 위해 기온을 조사한 지역의 </a:t>
            </a:r>
            <a:r>
              <a:rPr lang="ko-KR" altLang="en-US" sz="1400" dirty="0" err="1"/>
              <a:t>좌표값을</a:t>
            </a:r>
            <a:r>
              <a:rPr lang="ko-KR" altLang="en-US" sz="1400" dirty="0"/>
              <a:t> 저장해둔 </a:t>
            </a:r>
            <a:r>
              <a:rPr lang="en-US" altLang="ko-KR" sz="1400" dirty="0" err="1"/>
              <a:t>json</a:t>
            </a:r>
            <a:r>
              <a:rPr lang="ko-KR" altLang="en-US" sz="1400" dirty="0"/>
              <a:t>파일 입력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folium.choropleth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이용하여 </a:t>
            </a:r>
            <a:r>
              <a:rPr lang="ko-KR" altLang="en-US" sz="1400" dirty="0" err="1"/>
              <a:t>좌표값을</a:t>
            </a:r>
            <a:r>
              <a:rPr lang="ko-KR" altLang="en-US" sz="1400" dirty="0"/>
              <a:t> 조회한 기온의 값에 따라 각 지역의 색깔을 다르게 분배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folium.Map</a:t>
            </a:r>
            <a:r>
              <a:rPr lang="ko-KR" altLang="en-US" sz="1400" dirty="0"/>
              <a:t>에 시각화 반영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folium.save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이용해 </a:t>
            </a:r>
            <a:r>
              <a:rPr lang="en-US" altLang="ko-KR" sz="1400" dirty="0"/>
              <a:t>html</a:t>
            </a:r>
            <a:r>
              <a:rPr lang="ko-KR" altLang="en-US" sz="1400" dirty="0"/>
              <a:t>파일로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menu2_res.html</a:t>
            </a:r>
            <a:r>
              <a:rPr lang="ko-KR" altLang="en-US" sz="1400" dirty="0"/>
              <a:t> 내에서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의 형태로 시각화한 </a:t>
            </a:r>
            <a:r>
              <a:rPr lang="en-US" altLang="ko-KR" sz="1400" dirty="0"/>
              <a:t>folium</a:t>
            </a:r>
            <a:r>
              <a:rPr lang="ko-KR" altLang="en-US" sz="1400" dirty="0"/>
              <a:t> 출력</a:t>
            </a:r>
            <a:endParaRPr lang="en-US" altLang="ko-KR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382774-2915-E56A-BB9A-6620315BA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7" y="1736356"/>
            <a:ext cx="4424852" cy="4583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1D4FAD-DDF6-8B9D-AD00-AEFBC9DD793D}"/>
              </a:ext>
            </a:extLst>
          </p:cNvPr>
          <p:cNvSpPr txBox="1"/>
          <p:nvPr/>
        </p:nvSpPr>
        <p:spPr>
          <a:xfrm>
            <a:off x="578344" y="1317633"/>
            <a:ext cx="442821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기후 예측 시각화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5B465EE-DFA5-B688-9B85-DABBC0E99A01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6E98752-4F69-8B60-844D-D26E07DF5F0A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B8BAF4E-C679-B747-802D-7B9360E1F2E5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952402-B11F-1A63-4141-5AC477C7C3BE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실행 결과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시각화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098C5A-F5F2-8337-DB26-9274D9B27272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17002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928687" y="1364390"/>
            <a:ext cx="4259248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미래 작물 추천 시각화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526A0CF-815A-4155-314B-C3B6E8567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2" y="1959703"/>
            <a:ext cx="5207159" cy="3039076"/>
          </a:xfrm>
          <a:prstGeom prst="rect">
            <a:avLst/>
          </a:prstGeom>
        </p:spPr>
      </p:pic>
      <p:sp>
        <p:nvSpPr>
          <p:cNvPr id="20" name="TextBox 19" descr="온도 예측 데이터 시각화 코드">
            <a:extLst>
              <a:ext uri="{FF2B5EF4-FFF2-40B4-BE49-F238E27FC236}">
                <a16:creationId xmlns:a16="http://schemas.microsoft.com/office/drawing/2014/main" id="{C5458441-E24B-9E6C-F2C6-AB73F08BD748}"/>
              </a:ext>
            </a:extLst>
          </p:cNvPr>
          <p:cNvSpPr txBox="1"/>
          <p:nvPr/>
        </p:nvSpPr>
        <p:spPr>
          <a:xfrm>
            <a:off x="5881415" y="1959703"/>
            <a:ext cx="6182017" cy="3323987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/>
              <a:t>crop_recommend</a:t>
            </a:r>
            <a:r>
              <a:rPr lang="en-US" altLang="ko-KR" sz="1400" dirty="0"/>
              <a:t>(</a:t>
            </a:r>
            <a:r>
              <a:rPr lang="ko-KR" altLang="en-US" sz="1400" dirty="0"/>
              <a:t>조회할 년도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매년 </a:t>
            </a:r>
            <a:r>
              <a:rPr lang="en-US" altLang="ko-KR" sz="1400" dirty="0"/>
              <a:t>4</a:t>
            </a:r>
            <a:r>
              <a:rPr lang="ko-KR" altLang="en-US" sz="1400" dirty="0"/>
              <a:t>월</a:t>
            </a:r>
            <a:r>
              <a:rPr lang="en-US" altLang="ko-KR" sz="1400" dirty="0"/>
              <a:t>~10</a:t>
            </a:r>
            <a:r>
              <a:rPr lang="ko-KR" altLang="en-US" sz="1400" dirty="0"/>
              <a:t>월까지의 기후 기준 각 작물별로 재배할 수 있는지 예측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folium.GeoJson</a:t>
            </a:r>
            <a:r>
              <a:rPr lang="ko-KR" altLang="en-US" sz="1400" dirty="0"/>
              <a:t>을 이용해 각 지역 테두리를 </a:t>
            </a:r>
            <a:r>
              <a:rPr lang="ko-KR" altLang="en-US" sz="1400" dirty="0" err="1"/>
              <a:t>시각화하여</a:t>
            </a:r>
            <a:r>
              <a:rPr lang="ko-KR" altLang="en-US" sz="1400" dirty="0"/>
              <a:t> 해당 지역의 경계 구분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folium.Marker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이용하여 각 지역을 지도에서 선택할 수 있도록 시각화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folium.Popup</a:t>
            </a:r>
            <a:r>
              <a:rPr lang="ko-KR" altLang="en-US" sz="1400" dirty="0"/>
              <a:t>을 이용해 위에서 만든 </a:t>
            </a:r>
            <a:r>
              <a:rPr lang="en-US" altLang="ko-KR" sz="1400" dirty="0"/>
              <a:t>Marker</a:t>
            </a:r>
            <a:r>
              <a:rPr lang="ko-KR" altLang="en-US" sz="1400" dirty="0"/>
              <a:t> 클릭 시 가장 재배가 가능할 확률이 높은 작물 </a:t>
            </a:r>
            <a:r>
              <a:rPr lang="en-US" altLang="ko-KR" sz="1400" dirty="0"/>
              <a:t>3</a:t>
            </a:r>
            <a:r>
              <a:rPr lang="ko-KR" altLang="en-US" sz="1400" dirty="0"/>
              <a:t>가지 출력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folium.save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이용해 시각화를 </a:t>
            </a:r>
            <a:r>
              <a:rPr lang="en-US" altLang="ko-KR" sz="1400" dirty="0"/>
              <a:t>html</a:t>
            </a:r>
            <a:r>
              <a:rPr lang="ko-KR" altLang="en-US" sz="1400" dirty="0"/>
              <a:t>파일로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menu3_res.html</a:t>
            </a:r>
            <a:r>
              <a:rPr lang="ko-KR" altLang="en-US" sz="1400" dirty="0"/>
              <a:t> 내에서 </a:t>
            </a:r>
            <a:r>
              <a:rPr lang="en-US" altLang="ko-KR" sz="1400" dirty="0" err="1"/>
              <a:t>iframe</a:t>
            </a:r>
            <a:r>
              <a:rPr lang="ko-KR" altLang="en-US" sz="1400" dirty="0"/>
              <a:t>의 형태로 시각화한 </a:t>
            </a:r>
            <a:r>
              <a:rPr lang="en-US" altLang="ko-KR" sz="1400" dirty="0"/>
              <a:t>folium</a:t>
            </a:r>
            <a:r>
              <a:rPr lang="ko-KR" altLang="en-US" sz="1400" dirty="0"/>
              <a:t> 출력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5F0DA-CE34-11AF-EB6D-E123FE0ED1AF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실행 결과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시각화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4FE5F8-1763-D6C0-0C8B-3AD77CEF072C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D54B320-F94D-78D5-4CA6-FB1438266C64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F1550A-AA77-CB8B-DC25-79F9C22AEF51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730B5DD-E723-5498-D113-277ABBB1F23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8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9B0260-220E-13DD-353D-A23E96E35CC4}"/>
              </a:ext>
            </a:extLst>
          </p:cNvPr>
          <p:cNvSpPr/>
          <p:nvPr/>
        </p:nvSpPr>
        <p:spPr>
          <a:xfrm>
            <a:off x="360353" y="2571079"/>
            <a:ext cx="11449025" cy="3193362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382622" y="1363711"/>
            <a:ext cx="2494722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한반도 기후 변화 추이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28F8C-5C68-7FF8-0380-57460E78B41B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실행 결과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결과 도출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D83B0-A4EF-3483-3B39-09B56293C5A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3AD591-97A8-3CC7-D3CF-801E994A02F0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E00F298-179C-41CF-F91B-1C889EBCC1F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EEF091-89F7-03BF-7F9A-831AB82F74F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 descr="온도 예측 데이터 시각화 코드">
            <a:extLst>
              <a:ext uri="{FF2B5EF4-FFF2-40B4-BE49-F238E27FC236}">
                <a16:creationId xmlns:a16="http://schemas.microsoft.com/office/drawing/2014/main" id="{53792130-B621-609F-03D6-447459838BAD}"/>
              </a:ext>
            </a:extLst>
          </p:cNvPr>
          <p:cNvSpPr txBox="1"/>
          <p:nvPr/>
        </p:nvSpPr>
        <p:spPr>
          <a:xfrm>
            <a:off x="708163" y="1907584"/>
            <a:ext cx="7060902" cy="523220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겨울철의 최저 기온은 더욱 떨어지고</a:t>
            </a:r>
            <a:r>
              <a:rPr lang="en-US" altLang="ko-KR" sz="1400" dirty="0"/>
              <a:t>, </a:t>
            </a:r>
            <a:r>
              <a:rPr lang="ko-KR" altLang="en-US" sz="1400" dirty="0"/>
              <a:t>여름철 최고 기온은 상승하는 추이를 보임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평균 기온을 유지하기 위해 여름에는 더욱 덥고 겨울에는 더욱 </a:t>
            </a:r>
            <a:r>
              <a:rPr lang="ko-KR" altLang="en-US" sz="1400" dirty="0" err="1"/>
              <a:t>추워짐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F25C0-D6AA-1544-1FD2-31A1C1769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5" y="2923589"/>
            <a:ext cx="5326235" cy="2016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3890F3-7F1F-C6E2-67DC-ED3031B46A2D}"/>
              </a:ext>
            </a:extLst>
          </p:cNvPr>
          <p:cNvSpPr txBox="1"/>
          <p:nvPr/>
        </p:nvSpPr>
        <p:spPr>
          <a:xfrm>
            <a:off x="1629983" y="5170703"/>
            <a:ext cx="278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동두천의 </a:t>
            </a:r>
            <a:r>
              <a:rPr lang="en-US" altLang="ko-KR" sz="1400" dirty="0"/>
              <a:t>6</a:t>
            </a:r>
            <a:r>
              <a:rPr lang="ko-KR" altLang="en-US" sz="1400" dirty="0"/>
              <a:t>월 최고 기온 추이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442059-CC37-6482-0A2E-33CAC480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55" y="2928874"/>
            <a:ext cx="5501447" cy="20112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F00006-2E39-C37D-3FFE-C6D7F6A6E50A}"/>
              </a:ext>
            </a:extLst>
          </p:cNvPr>
          <p:cNvSpPr txBox="1"/>
          <p:nvPr/>
        </p:nvSpPr>
        <p:spPr>
          <a:xfrm>
            <a:off x="7360842" y="5170702"/>
            <a:ext cx="278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동두천의 </a:t>
            </a:r>
            <a:r>
              <a:rPr lang="en-US" altLang="ko-KR" sz="1400" dirty="0"/>
              <a:t>1</a:t>
            </a:r>
            <a:r>
              <a:rPr lang="ko-KR" altLang="en-US" sz="1400" dirty="0"/>
              <a:t>월 최저 기온 추이</a:t>
            </a:r>
          </a:p>
        </p:txBody>
      </p:sp>
    </p:spTree>
    <p:extLst>
      <p:ext uri="{BB962C8B-B14F-4D97-AF65-F5344CB8AC3E}">
        <p14:creationId xmlns:p14="http://schemas.microsoft.com/office/powerpoint/2010/main" val="240814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9B0260-220E-13DD-353D-A23E96E35CC4}"/>
              </a:ext>
            </a:extLst>
          </p:cNvPr>
          <p:cNvSpPr/>
          <p:nvPr/>
        </p:nvSpPr>
        <p:spPr>
          <a:xfrm>
            <a:off x="360353" y="2571079"/>
            <a:ext cx="11449025" cy="3193362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382622" y="1363711"/>
            <a:ext cx="2494722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한반도 기후 변화 추이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28F8C-5C68-7FF8-0380-57460E78B41B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실행 결과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결과 도출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D83B0-A4EF-3483-3B39-09B56293C5A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3AD591-97A8-3CC7-D3CF-801E994A02F0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E00F298-179C-41CF-F91B-1C889EBCC1F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EEF091-89F7-03BF-7F9A-831AB82F74F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 descr="온도 예측 데이터 시각화 코드">
            <a:extLst>
              <a:ext uri="{FF2B5EF4-FFF2-40B4-BE49-F238E27FC236}">
                <a16:creationId xmlns:a16="http://schemas.microsoft.com/office/drawing/2014/main" id="{53792130-B621-609F-03D6-447459838BAD}"/>
              </a:ext>
            </a:extLst>
          </p:cNvPr>
          <p:cNvSpPr txBox="1"/>
          <p:nvPr/>
        </p:nvSpPr>
        <p:spPr>
          <a:xfrm>
            <a:off x="708163" y="1907584"/>
            <a:ext cx="7060902" cy="523220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겨울철의 최저 기온은 더욱 떨어지고</a:t>
            </a:r>
            <a:r>
              <a:rPr lang="en-US" altLang="ko-KR" sz="1400" dirty="0"/>
              <a:t>, </a:t>
            </a:r>
            <a:r>
              <a:rPr lang="ko-KR" altLang="en-US" sz="1400" dirty="0"/>
              <a:t>여름철 최고 기온은 상승하는 추이를 보임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평균 기온을 유지하기 위해 여름에는 더욱 덥고 겨울에는 더욱 추워 짐 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941C67-49C9-87D2-8745-48D932E0B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0" y="2763831"/>
            <a:ext cx="4265649" cy="2633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840A2A-1091-2383-E78A-4DC78772D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289" y="2763831"/>
            <a:ext cx="4265649" cy="26331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0A6F06-2EC7-A72B-40B7-4043328F4716}"/>
              </a:ext>
            </a:extLst>
          </p:cNvPr>
          <p:cNvSpPr txBox="1"/>
          <p:nvPr/>
        </p:nvSpPr>
        <p:spPr>
          <a:xfrm>
            <a:off x="1252311" y="5936138"/>
            <a:ext cx="913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8</a:t>
            </a:r>
            <a:r>
              <a:rPr lang="ko-KR" altLang="en-US" sz="1400" dirty="0"/>
              <a:t>월의 최고 기온만 예시를 들었으나</a:t>
            </a:r>
            <a:r>
              <a:rPr lang="en-US" altLang="ko-KR" sz="1400" dirty="0"/>
              <a:t>, </a:t>
            </a:r>
            <a:r>
              <a:rPr lang="ko-KR" altLang="en-US" sz="1400" dirty="0"/>
              <a:t>최고 기온이 전국적으로 약 </a:t>
            </a:r>
            <a:r>
              <a:rPr lang="en-US" altLang="ko-KR" sz="1400" dirty="0"/>
              <a:t>80</a:t>
            </a:r>
            <a:r>
              <a:rPr lang="ko-KR" altLang="en-US" sz="1400" dirty="0"/>
              <a:t>년 뒤 </a:t>
            </a:r>
            <a:r>
              <a:rPr lang="en-US" altLang="ko-KR" sz="1400" dirty="0"/>
              <a:t>1</a:t>
            </a:r>
            <a:r>
              <a:rPr lang="ko-KR" altLang="en-US" sz="1400" dirty="0"/>
              <a:t>도 이상 증가할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416557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382622" y="1363711"/>
            <a:ext cx="2494722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미래 추천 작물 변화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28F8C-5C68-7FF8-0380-57460E78B41B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실행 결과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결과 도출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D83B0-A4EF-3483-3B39-09B56293C5A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3AD591-97A8-3CC7-D3CF-801E994A02F0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E00F298-179C-41CF-F91B-1C889EBCC1F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EEF091-89F7-03BF-7F9A-831AB82F74F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2611F95-6FDC-9ED6-90EB-36F8DFD72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92" y="2832266"/>
            <a:ext cx="2611158" cy="19686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150CD5-26E0-F4C7-B57B-FC38D6E21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22" y="2832266"/>
            <a:ext cx="2611158" cy="1975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4B9453-3FA3-5909-E900-6BB23666C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35" y="2838772"/>
            <a:ext cx="2819545" cy="1968601"/>
          </a:xfrm>
          <a:prstGeom prst="rect">
            <a:avLst/>
          </a:prstGeom>
        </p:spPr>
      </p:pic>
      <p:sp>
        <p:nvSpPr>
          <p:cNvPr id="20" name="TextBox 19" descr="온도 예측 데이터 시각화 코드">
            <a:extLst>
              <a:ext uri="{FF2B5EF4-FFF2-40B4-BE49-F238E27FC236}">
                <a16:creationId xmlns:a16="http://schemas.microsoft.com/office/drawing/2014/main" id="{53792130-B621-609F-03D6-447459838BAD}"/>
              </a:ext>
            </a:extLst>
          </p:cNvPr>
          <p:cNvSpPr txBox="1"/>
          <p:nvPr/>
        </p:nvSpPr>
        <p:spPr>
          <a:xfrm>
            <a:off x="708163" y="1907584"/>
            <a:ext cx="7060902" cy="523220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지금과 같은 추세로 지구 온난화가 진행된다고 가정했을 때</a:t>
            </a:r>
            <a:r>
              <a:rPr lang="en-US" altLang="ko-KR" sz="14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2100</a:t>
            </a:r>
            <a:r>
              <a:rPr lang="ko-KR" altLang="en-US" sz="1400" dirty="0"/>
              <a:t>년에는 바나나가 재배 가능해지고</a:t>
            </a:r>
            <a:r>
              <a:rPr lang="en-US" altLang="ko-KR" sz="1400" dirty="0"/>
              <a:t>, </a:t>
            </a:r>
            <a:r>
              <a:rPr lang="ko-KR" altLang="en-US" sz="1400" dirty="0"/>
              <a:t>서울에서 코코아를 재배할 정도가 됨</a:t>
            </a:r>
            <a:endParaRPr lang="en-US" altLang="ko-KR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15A504-9B76-17BC-81B8-48E10E879C0F}"/>
              </a:ext>
            </a:extLst>
          </p:cNvPr>
          <p:cNvSpPr/>
          <p:nvPr/>
        </p:nvSpPr>
        <p:spPr>
          <a:xfrm>
            <a:off x="849761" y="5568517"/>
            <a:ext cx="101714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dirty="0">
                <a:ln w="0"/>
                <a:solidFill>
                  <a:srgbClr val="FF000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추천 작물까지 변할 만큼 아열대화 심화</a:t>
            </a:r>
            <a:endParaRPr lang="en-US" altLang="ko-KR" sz="3200" dirty="0">
              <a:ln w="0"/>
              <a:solidFill>
                <a:srgbClr val="FF0000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91E9D-CCA0-C1EC-08FE-DA62055D9C10}"/>
              </a:ext>
            </a:extLst>
          </p:cNvPr>
          <p:cNvSpPr txBox="1"/>
          <p:nvPr/>
        </p:nvSpPr>
        <p:spPr>
          <a:xfrm>
            <a:off x="1873492" y="4937079"/>
            <a:ext cx="929343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인제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F20CE-824F-3D5B-C3C8-7BA35C68B5A8}"/>
              </a:ext>
            </a:extLst>
          </p:cNvPr>
          <p:cNvSpPr txBox="1"/>
          <p:nvPr/>
        </p:nvSpPr>
        <p:spPr>
          <a:xfrm>
            <a:off x="5426899" y="4937079"/>
            <a:ext cx="929343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서울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4BBD90-2427-4239-67DC-5C60DCA94299}"/>
              </a:ext>
            </a:extLst>
          </p:cNvPr>
          <p:cNvSpPr txBox="1"/>
          <p:nvPr/>
        </p:nvSpPr>
        <p:spPr>
          <a:xfrm>
            <a:off x="9217021" y="4941228"/>
            <a:ext cx="929343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인천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27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9B0260-220E-13DD-353D-A23E96E35CC4}"/>
              </a:ext>
            </a:extLst>
          </p:cNvPr>
          <p:cNvSpPr/>
          <p:nvPr/>
        </p:nvSpPr>
        <p:spPr>
          <a:xfrm>
            <a:off x="360353" y="2571079"/>
            <a:ext cx="11449025" cy="3193362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382622" y="1363711"/>
            <a:ext cx="2494722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작물 별 선호도 조사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28F8C-5C68-7FF8-0380-57460E78B41B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실행 결과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결과 도출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D83B0-A4EF-3483-3B39-09B56293C5A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3AD591-97A8-3CC7-D3CF-801E994A02F0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E00F298-179C-41CF-F91B-1C889EBCC1F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EEF091-89F7-03BF-7F9A-831AB82F74F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 descr="온도 예측 데이터 시각화 코드">
            <a:extLst>
              <a:ext uri="{FF2B5EF4-FFF2-40B4-BE49-F238E27FC236}">
                <a16:creationId xmlns:a16="http://schemas.microsoft.com/office/drawing/2014/main" id="{53792130-B621-609F-03D6-447459838BAD}"/>
              </a:ext>
            </a:extLst>
          </p:cNvPr>
          <p:cNvSpPr txBox="1"/>
          <p:nvPr/>
        </p:nvSpPr>
        <p:spPr>
          <a:xfrm>
            <a:off x="708163" y="1907584"/>
            <a:ext cx="7670524" cy="523220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작물 전체적으로 좋아하는 비율이 높은 것으로 나타남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조사한 작물 중에서 쌀이 부정 비율이 가장 높고 파파야가 긍정 비율이 가장 높게 나타남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98597A-D736-99EA-B79D-E03ACE354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63" y="2753072"/>
            <a:ext cx="3521075" cy="2829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AE6050-A832-D472-49BF-3E9B8EE80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38" y="2753072"/>
            <a:ext cx="3526314" cy="28293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E205A3-35AC-84F3-B22A-22EF0E4A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33" y="2753072"/>
            <a:ext cx="3376609" cy="28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AC7D18-6AB3-0553-66A4-511365F8E6EA}"/>
              </a:ext>
            </a:extLst>
          </p:cNvPr>
          <p:cNvSpPr/>
          <p:nvPr/>
        </p:nvSpPr>
        <p:spPr>
          <a:xfrm>
            <a:off x="0" y="2006191"/>
            <a:ext cx="12192000" cy="3508981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79DDD8-0EA3-17D1-B149-A04EBA0DCD8F}"/>
              </a:ext>
            </a:extLst>
          </p:cNvPr>
          <p:cNvSpPr/>
          <p:nvPr/>
        </p:nvSpPr>
        <p:spPr>
          <a:xfrm>
            <a:off x="0" y="-1"/>
            <a:ext cx="12192000" cy="621350"/>
          </a:xfrm>
          <a:prstGeom prst="rect">
            <a:avLst/>
          </a:prstGeom>
          <a:solidFill>
            <a:srgbClr val="0521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426FA1-E653-95D8-586B-28CA6F7B8AC3}"/>
              </a:ext>
            </a:extLst>
          </p:cNvPr>
          <p:cNvSpPr/>
          <p:nvPr/>
        </p:nvSpPr>
        <p:spPr>
          <a:xfrm>
            <a:off x="0" y="6236651"/>
            <a:ext cx="12192000" cy="621350"/>
          </a:xfrm>
          <a:prstGeom prst="rect">
            <a:avLst/>
          </a:prstGeom>
          <a:solidFill>
            <a:srgbClr val="0521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B52FA-4A50-EDF5-EDCE-77F4A2E2E6C3}"/>
              </a:ext>
            </a:extLst>
          </p:cNvPr>
          <p:cNvSpPr txBox="1"/>
          <p:nvPr/>
        </p:nvSpPr>
        <p:spPr>
          <a:xfrm>
            <a:off x="618506" y="932822"/>
            <a:ext cx="3041023" cy="101918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제주도 바나나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(2010)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1" name="그림 30" descr="제주 애플망고 2kg/3kg/4kg 한정판매 산지직송 - 안동마부용농산영농조합법인">
            <a:extLst>
              <a:ext uri="{FF2B5EF4-FFF2-40B4-BE49-F238E27FC236}">
                <a16:creationId xmlns:a16="http://schemas.microsoft.com/office/drawing/2014/main" id="{D17E81DF-E83C-91F5-712E-2A109E3F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1"/>
          <a:stretch>
            <a:fillRect/>
          </a:stretch>
        </p:blipFill>
        <p:spPr bwMode="auto">
          <a:xfrm>
            <a:off x="4720478" y="2285880"/>
            <a:ext cx="2874388" cy="3063116"/>
          </a:xfrm>
          <a:custGeom>
            <a:avLst/>
            <a:gdLst>
              <a:gd name="connsiteX0" fmla="*/ 0 w 2874388"/>
              <a:gd name="connsiteY0" fmla="*/ 0 h 3063116"/>
              <a:gd name="connsiteX1" fmla="*/ 2874388 w 2874388"/>
              <a:gd name="connsiteY1" fmla="*/ 0 h 3063116"/>
              <a:gd name="connsiteX2" fmla="*/ 2874388 w 2874388"/>
              <a:gd name="connsiteY2" fmla="*/ 3063116 h 3063116"/>
              <a:gd name="connsiteX3" fmla="*/ 0 w 2874388"/>
              <a:gd name="connsiteY3" fmla="*/ 3063116 h 306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4388" h="3063116">
                <a:moveTo>
                  <a:pt x="0" y="0"/>
                </a:moveTo>
                <a:lnTo>
                  <a:pt x="2874388" y="0"/>
                </a:lnTo>
                <a:lnTo>
                  <a:pt x="2874388" y="3063116"/>
                </a:lnTo>
                <a:lnTo>
                  <a:pt x="0" y="306311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7" name="그림 36" descr="제주 바나나 스낵 &gt; 과일가공 | 과일나라 유진팡">
            <a:extLst>
              <a:ext uri="{FF2B5EF4-FFF2-40B4-BE49-F238E27FC236}">
                <a16:creationId xmlns:a16="http://schemas.microsoft.com/office/drawing/2014/main" id="{CB51EE28-B5AB-9826-1ECD-0C894292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t="1652" r="59370" b="369"/>
          <a:stretch>
            <a:fillRect/>
          </a:stretch>
        </p:blipFill>
        <p:spPr bwMode="auto">
          <a:xfrm>
            <a:off x="701824" y="2245602"/>
            <a:ext cx="2874389" cy="3103395"/>
          </a:xfrm>
          <a:custGeom>
            <a:avLst/>
            <a:gdLst>
              <a:gd name="connsiteX0" fmla="*/ 0 w 2874389"/>
              <a:gd name="connsiteY0" fmla="*/ 0 h 3103395"/>
              <a:gd name="connsiteX1" fmla="*/ 2874389 w 2874389"/>
              <a:gd name="connsiteY1" fmla="*/ 0 h 3103395"/>
              <a:gd name="connsiteX2" fmla="*/ 2874389 w 2874389"/>
              <a:gd name="connsiteY2" fmla="*/ 3103395 h 3103395"/>
              <a:gd name="connsiteX3" fmla="*/ 0 w 2874389"/>
              <a:gd name="connsiteY3" fmla="*/ 3103395 h 310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4389" h="3103395">
                <a:moveTo>
                  <a:pt x="0" y="0"/>
                </a:moveTo>
                <a:lnTo>
                  <a:pt x="2874389" y="0"/>
                </a:lnTo>
                <a:lnTo>
                  <a:pt x="2874389" y="3103395"/>
                </a:lnTo>
                <a:lnTo>
                  <a:pt x="0" y="31033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BB9C7D7-60A9-D362-AAF7-BFD22BA78143}"/>
              </a:ext>
            </a:extLst>
          </p:cNvPr>
          <p:cNvCxnSpPr>
            <a:cxnSpLocks/>
          </p:cNvCxnSpPr>
          <p:nvPr/>
        </p:nvCxnSpPr>
        <p:spPr>
          <a:xfrm>
            <a:off x="4127500" y="2603500"/>
            <a:ext cx="0" cy="256540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DFA894F-B95D-3017-FCD5-1E3227EB5F92}"/>
              </a:ext>
            </a:extLst>
          </p:cNvPr>
          <p:cNvCxnSpPr>
            <a:cxnSpLocks/>
          </p:cNvCxnSpPr>
          <p:nvPr/>
        </p:nvCxnSpPr>
        <p:spPr>
          <a:xfrm>
            <a:off x="8191500" y="2603500"/>
            <a:ext cx="0" cy="256540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7ADB69-2D83-42F2-50C4-B91A58BFD655}"/>
              </a:ext>
            </a:extLst>
          </p:cNvPr>
          <p:cNvSpPr txBox="1"/>
          <p:nvPr/>
        </p:nvSpPr>
        <p:spPr>
          <a:xfrm>
            <a:off x="4637160" y="932822"/>
            <a:ext cx="3041023" cy="101918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경북 </a:t>
            </a:r>
            <a:r>
              <a:rPr kumimoji="1" lang="ko-KR" altLang="en-US" sz="28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애플망고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(2022)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F26D90-458A-03F5-3677-3EE4A56AF041}"/>
              </a:ext>
            </a:extLst>
          </p:cNvPr>
          <p:cNvSpPr txBox="1"/>
          <p:nvPr/>
        </p:nvSpPr>
        <p:spPr>
          <a:xfrm>
            <a:off x="8784475" y="932822"/>
            <a:ext cx="3041023" cy="101918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인천 코코넛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(2070)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51" name="그림 50" descr="코코넛 (r298 판) - 나무위키">
            <a:extLst>
              <a:ext uri="{FF2B5EF4-FFF2-40B4-BE49-F238E27FC236}">
                <a16:creationId xmlns:a16="http://schemas.microsoft.com/office/drawing/2014/main" id="{2F5E78C6-EF47-CAE3-B0F0-237D32D2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r="24870"/>
          <a:stretch>
            <a:fillRect/>
          </a:stretch>
        </p:blipFill>
        <p:spPr bwMode="auto">
          <a:xfrm>
            <a:off x="8867801" y="2291045"/>
            <a:ext cx="2874381" cy="3052785"/>
          </a:xfrm>
          <a:custGeom>
            <a:avLst/>
            <a:gdLst>
              <a:gd name="connsiteX0" fmla="*/ 0 w 2874381"/>
              <a:gd name="connsiteY0" fmla="*/ 0 h 3052785"/>
              <a:gd name="connsiteX1" fmla="*/ 2874381 w 2874381"/>
              <a:gd name="connsiteY1" fmla="*/ 0 h 3052785"/>
              <a:gd name="connsiteX2" fmla="*/ 2874381 w 2874381"/>
              <a:gd name="connsiteY2" fmla="*/ 3052785 h 3052785"/>
              <a:gd name="connsiteX3" fmla="*/ 0 w 2874381"/>
              <a:gd name="connsiteY3" fmla="*/ 3052785 h 305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4381" h="3052785">
                <a:moveTo>
                  <a:pt x="0" y="0"/>
                </a:moveTo>
                <a:lnTo>
                  <a:pt x="2874381" y="0"/>
                </a:lnTo>
                <a:lnTo>
                  <a:pt x="2874381" y="3052785"/>
                </a:lnTo>
                <a:lnTo>
                  <a:pt x="0" y="305278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1008">
            <a:extLst>
              <a:ext uri="{FF2B5EF4-FFF2-40B4-BE49-F238E27FC236}">
                <a16:creationId xmlns:a16="http://schemas.microsoft.com/office/drawing/2014/main" id="{A9C1AF54-9F46-9896-2831-5E4CE95FF760}"/>
              </a:ext>
            </a:extLst>
          </p:cNvPr>
          <p:cNvGrpSpPr/>
          <p:nvPr/>
        </p:nvGrpSpPr>
        <p:grpSpPr>
          <a:xfrm>
            <a:off x="8590499" y="772778"/>
            <a:ext cx="645803" cy="635534"/>
            <a:chOff x="7872660" y="4914606"/>
            <a:chExt cx="2795536" cy="2790618"/>
          </a:xfrm>
        </p:grpSpPr>
        <p:pic>
          <p:nvPicPr>
            <p:cNvPr id="53" name="Object 37">
              <a:extLst>
                <a:ext uri="{FF2B5EF4-FFF2-40B4-BE49-F238E27FC236}">
                  <a16:creationId xmlns:a16="http://schemas.microsoft.com/office/drawing/2014/main" id="{3BD21F58-9C6F-D878-7C0D-881A2436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72660" y="4914606"/>
              <a:ext cx="2795536" cy="2790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09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BEC02-FE1B-27AD-3828-47D50A61A6B8}"/>
              </a:ext>
            </a:extLst>
          </p:cNvPr>
          <p:cNvSpPr/>
          <p:nvPr/>
        </p:nvSpPr>
        <p:spPr>
          <a:xfrm>
            <a:off x="371487" y="2550072"/>
            <a:ext cx="11449025" cy="3810970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382622" y="1363711"/>
            <a:ext cx="2494722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작물 별 워드 클라우드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28F8C-5C68-7FF8-0380-57460E78B41B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실행 결과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결과 도출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D83B0-A4EF-3483-3B39-09B56293C5A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3AD591-97A8-3CC7-D3CF-801E994A02F0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E00F298-179C-41CF-F91B-1C889EBCC1F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EEF091-89F7-03BF-7F9A-831AB82F74F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3760817-C8FB-CB22-7F3A-924777BE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1" y="2669087"/>
            <a:ext cx="3086449" cy="30824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18AEE0-709C-9765-85DF-9EE6C91DB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78" y="2669088"/>
            <a:ext cx="2966273" cy="30824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9DB748-11DB-6BA2-4619-673DCFF51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7" y="2640382"/>
            <a:ext cx="2966273" cy="3111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EF04A35-EB5F-2D6A-A7CC-A2BB98343B99}"/>
              </a:ext>
            </a:extLst>
          </p:cNvPr>
          <p:cNvSpPr txBox="1"/>
          <p:nvPr/>
        </p:nvSpPr>
        <p:spPr>
          <a:xfrm>
            <a:off x="1373623" y="5824249"/>
            <a:ext cx="1713163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쌀 워드 클라우드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604C7-1625-6F0D-9D8A-8CF889718541}"/>
              </a:ext>
            </a:extLst>
          </p:cNvPr>
          <p:cNvSpPr txBox="1"/>
          <p:nvPr/>
        </p:nvSpPr>
        <p:spPr>
          <a:xfrm>
            <a:off x="5154871" y="5824871"/>
            <a:ext cx="1713163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밀 워드 클라우드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C02D7-00B3-A3DA-5557-FD6796DA1533}"/>
              </a:ext>
            </a:extLst>
          </p:cNvPr>
          <p:cNvSpPr txBox="1"/>
          <p:nvPr/>
        </p:nvSpPr>
        <p:spPr>
          <a:xfrm>
            <a:off x="8701832" y="5824249"/>
            <a:ext cx="2061563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파파야 워드 클라우드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6" name="TextBox 25" descr="온도 예측 데이터 시각화 코드">
            <a:extLst>
              <a:ext uri="{FF2B5EF4-FFF2-40B4-BE49-F238E27FC236}">
                <a16:creationId xmlns:a16="http://schemas.microsoft.com/office/drawing/2014/main" id="{1A9840DA-72D4-9C4F-659A-8E35D5625565}"/>
              </a:ext>
            </a:extLst>
          </p:cNvPr>
          <p:cNvSpPr txBox="1"/>
          <p:nvPr/>
        </p:nvSpPr>
        <p:spPr>
          <a:xfrm>
            <a:off x="708163" y="1907584"/>
            <a:ext cx="7670524" cy="307777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영미권 인스타그램 </a:t>
            </a:r>
            <a:r>
              <a:rPr lang="ko-KR" altLang="en-US" sz="1400" dirty="0" err="1"/>
              <a:t>크롤링</a:t>
            </a:r>
            <a:r>
              <a:rPr lang="ko-KR" altLang="en-US" sz="1400" dirty="0"/>
              <a:t> 결과 기반 워드 클라우드 시각화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5982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28F8C-5C68-7FF8-0380-57460E78B41B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실행 결과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기대 결과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D83B0-A4EF-3483-3B39-09B56293C5A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3AD591-97A8-3CC7-D3CF-801E994A02F0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E00F298-179C-41CF-F91B-1C889EBCC1F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EEF091-89F7-03BF-7F9A-831AB82F74F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CDAAE7-B703-4D60-7CA9-59CBE2AF349C}"/>
              </a:ext>
            </a:extLst>
          </p:cNvPr>
          <p:cNvGrpSpPr/>
          <p:nvPr/>
        </p:nvGrpSpPr>
        <p:grpSpPr>
          <a:xfrm>
            <a:off x="422000" y="2179584"/>
            <a:ext cx="907402" cy="728431"/>
            <a:chOff x="381000" y="1431946"/>
            <a:chExt cx="907402" cy="728431"/>
          </a:xfrm>
        </p:grpSpPr>
        <p:grpSp>
          <p:nvGrpSpPr>
            <p:cNvPr id="22" name="그룹 1001">
              <a:extLst>
                <a:ext uri="{FF2B5EF4-FFF2-40B4-BE49-F238E27FC236}">
                  <a16:creationId xmlns:a16="http://schemas.microsoft.com/office/drawing/2014/main" id="{237CF367-6E3A-8E14-B9BA-C9E0C37DA8F1}"/>
                </a:ext>
              </a:extLst>
            </p:cNvPr>
            <p:cNvGrpSpPr/>
            <p:nvPr/>
          </p:nvGrpSpPr>
          <p:grpSpPr>
            <a:xfrm>
              <a:off x="381000" y="1431946"/>
              <a:ext cx="659047" cy="659047"/>
              <a:chOff x="1626050" y="3511157"/>
              <a:chExt cx="988571" cy="988571"/>
            </a:xfrm>
          </p:grpSpPr>
          <p:pic>
            <p:nvPicPr>
              <p:cNvPr id="28" name="Object 2">
                <a:extLst>
                  <a:ext uri="{FF2B5EF4-FFF2-40B4-BE49-F238E27FC236}">
                    <a16:creationId xmlns:a16="http://schemas.microsoft.com/office/drawing/2014/main" id="{807ECE42-D568-BD96-DA83-D06634187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26050" y="3511157"/>
                <a:ext cx="988571" cy="988571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719582-40B3-8583-F5C7-F4A8198A0E86}"/>
                </a:ext>
              </a:extLst>
            </p:cNvPr>
            <p:cNvSpPr txBox="1"/>
            <p:nvPr/>
          </p:nvSpPr>
          <p:spPr>
            <a:xfrm>
              <a:off x="561081" y="1575602"/>
              <a:ext cx="7273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083692"/>
                  </a:solidFill>
                </a:rPr>
                <a:t>01</a:t>
              </a:r>
              <a:endParaRPr lang="ko-KR" altLang="en-US" sz="3200" b="1" dirty="0">
                <a:solidFill>
                  <a:srgbClr val="083692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3804E34-2D18-0D49-1F6C-38A474E8DFA1}"/>
              </a:ext>
            </a:extLst>
          </p:cNvPr>
          <p:cNvGrpSpPr/>
          <p:nvPr/>
        </p:nvGrpSpPr>
        <p:grpSpPr>
          <a:xfrm>
            <a:off x="422000" y="4114800"/>
            <a:ext cx="855522" cy="743787"/>
            <a:chOff x="381000" y="3175005"/>
            <a:chExt cx="855522" cy="743787"/>
          </a:xfrm>
        </p:grpSpPr>
        <p:grpSp>
          <p:nvGrpSpPr>
            <p:cNvPr id="30" name="그룹 1001">
              <a:extLst>
                <a:ext uri="{FF2B5EF4-FFF2-40B4-BE49-F238E27FC236}">
                  <a16:creationId xmlns:a16="http://schemas.microsoft.com/office/drawing/2014/main" id="{2E845873-F3D1-08F3-74BE-11B634DE1C7E}"/>
                </a:ext>
              </a:extLst>
            </p:cNvPr>
            <p:cNvGrpSpPr/>
            <p:nvPr/>
          </p:nvGrpSpPr>
          <p:grpSpPr>
            <a:xfrm>
              <a:off x="381000" y="3175005"/>
              <a:ext cx="659047" cy="659047"/>
              <a:chOff x="1626050" y="3511157"/>
              <a:chExt cx="988571" cy="988571"/>
            </a:xfrm>
          </p:grpSpPr>
          <p:pic>
            <p:nvPicPr>
              <p:cNvPr id="32" name="Object 2">
                <a:extLst>
                  <a:ext uri="{FF2B5EF4-FFF2-40B4-BE49-F238E27FC236}">
                    <a16:creationId xmlns:a16="http://schemas.microsoft.com/office/drawing/2014/main" id="{E8649E9B-2557-EF86-36DD-26C2D7658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26050" y="3511157"/>
                <a:ext cx="988571" cy="988571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7482D1-751C-D831-D7CE-BBBCA31C5C68}"/>
                </a:ext>
              </a:extLst>
            </p:cNvPr>
            <p:cNvSpPr txBox="1"/>
            <p:nvPr/>
          </p:nvSpPr>
          <p:spPr>
            <a:xfrm>
              <a:off x="557381" y="3334017"/>
              <a:ext cx="679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083692"/>
                  </a:solidFill>
                </a:rPr>
                <a:t>02</a:t>
              </a:r>
              <a:endParaRPr lang="ko-KR" altLang="en-US" sz="3200" b="1" dirty="0">
                <a:solidFill>
                  <a:srgbClr val="083692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EF9FCC-F3C0-89E5-FA53-9F023BF68748}"/>
              </a:ext>
            </a:extLst>
          </p:cNvPr>
          <p:cNvSpPr/>
          <p:nvPr/>
        </p:nvSpPr>
        <p:spPr>
          <a:xfrm>
            <a:off x="1329402" y="2039920"/>
            <a:ext cx="10100206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지구 온난화에 대한 경각심 부여 및 연구 기여 기대</a:t>
            </a:r>
            <a:endParaRPr lang="en-US" altLang="ko-KR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 등 각계의 친환경 캠페인 장려를 위한 근거 자료로 기대</a:t>
            </a:r>
            <a:endParaRPr lang="en-US" altLang="ko-KR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귀농 희망 인구를 위한 가이드 라인 제공 </a:t>
            </a:r>
            <a:endParaRPr lang="en-US" altLang="ko-KR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521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spc="-33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-33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수요를 예측하여 상품성 있는 작물 발굴을 통한 수익 증가 기대</a:t>
            </a:r>
            <a:endParaRPr lang="en-US" altLang="ko-KR" sz="2000" b="1" spc="-33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58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59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20202-A64A-31FD-C565-5A05BA91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9156"/>
            <a:ext cx="10515600" cy="257968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04. </a:t>
            </a:r>
            <a:r>
              <a:rPr lang="ko-KR" altLang="en-US" sz="6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회고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475859-87C0-9025-5EFC-A0726C9EA84D}"/>
              </a:ext>
            </a:extLst>
          </p:cNvPr>
          <p:cNvCxnSpPr>
            <a:cxnSpLocks/>
          </p:cNvCxnSpPr>
          <p:nvPr/>
        </p:nvCxnSpPr>
        <p:spPr>
          <a:xfrm>
            <a:off x="0" y="5151414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8F3A73D-C958-878C-03FB-5C882A6633E8}"/>
              </a:ext>
            </a:extLst>
          </p:cNvPr>
          <p:cNvCxnSpPr>
            <a:cxnSpLocks/>
          </p:cNvCxnSpPr>
          <p:nvPr/>
        </p:nvCxnSpPr>
        <p:spPr>
          <a:xfrm>
            <a:off x="0" y="1690688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AF1341-1705-CA1E-000E-DAE6428259AA}"/>
              </a:ext>
            </a:extLst>
          </p:cNvPr>
          <p:cNvCxnSpPr/>
          <p:nvPr/>
        </p:nvCxnSpPr>
        <p:spPr>
          <a:xfrm>
            <a:off x="11353800" y="-576097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14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1654086" y="1289097"/>
            <a:ext cx="1963313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주제 이슈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E67A1-316E-4D71-86BC-745B86568862}"/>
              </a:ext>
            </a:extLst>
          </p:cNvPr>
          <p:cNvSpPr txBox="1"/>
          <p:nvPr/>
        </p:nvSpPr>
        <p:spPr>
          <a:xfrm>
            <a:off x="947301" y="1699034"/>
            <a:ext cx="3415977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생각보다 구하기 어려운 데이터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DDB4DE-6F1B-473D-9EC2-F78953D56B73}"/>
              </a:ext>
            </a:extLst>
          </p:cNvPr>
          <p:cNvSpPr/>
          <p:nvPr/>
        </p:nvSpPr>
        <p:spPr>
          <a:xfrm>
            <a:off x="1136721" y="3756661"/>
            <a:ext cx="10320546" cy="173933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 descr="온도 예측 데이터 시각화 코드">
            <a:extLst>
              <a:ext uri="{FF2B5EF4-FFF2-40B4-BE49-F238E27FC236}">
                <a16:creationId xmlns:a16="http://schemas.microsoft.com/office/drawing/2014/main" id="{A94FC806-93BF-09FE-B6DD-D50CDD480194}"/>
              </a:ext>
            </a:extLst>
          </p:cNvPr>
          <p:cNvSpPr txBox="1"/>
          <p:nvPr/>
        </p:nvSpPr>
        <p:spPr>
          <a:xfrm>
            <a:off x="4514850" y="1734580"/>
            <a:ext cx="7060902" cy="1169551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허술한 데이터들이 많았음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비어 있는 데이터들이 없는 기상 데이터를 이용할 수 있는 주제 선정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4AB36-864A-152E-3E10-AD239B043292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프로젝트 회고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이슈 사항 정리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7E9D67-3EA4-2E3A-EC83-FABBCDE80FFA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23E4F4-CF18-C621-63E6-FBF78533EE31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B8B958-A454-1B41-5B2E-888F06D46F88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92A3F3-46E9-ACAF-8640-8AAE213B992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2458A66-06D2-2139-3D24-B2C3F0C1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055" y="2129041"/>
            <a:ext cx="1871344" cy="148417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A7400E6-5D24-8DED-D94A-E4BCE04761FB}"/>
              </a:ext>
            </a:extLst>
          </p:cNvPr>
          <p:cNvGrpSpPr/>
          <p:nvPr/>
        </p:nvGrpSpPr>
        <p:grpSpPr>
          <a:xfrm>
            <a:off x="1022462" y="4171851"/>
            <a:ext cx="10553290" cy="2079941"/>
            <a:chOff x="1022462" y="1289097"/>
            <a:chExt cx="10553290" cy="207994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4E18E5-07DE-B258-C23C-C20959DB1A31}"/>
                </a:ext>
              </a:extLst>
            </p:cNvPr>
            <p:cNvSpPr txBox="1"/>
            <p:nvPr/>
          </p:nvSpPr>
          <p:spPr>
            <a:xfrm>
              <a:off x="1654086" y="1289097"/>
              <a:ext cx="1963313" cy="33848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defRPr/>
              </a:pPr>
              <a:r>
                <a:rPr kumimoji="1" lang="ko-KR" altLang="en-US" sz="16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+mj-lt"/>
                  <a:cs typeface="Arial" panose="020B0604020202020204" pitchFamily="34" charset="0"/>
                </a:rPr>
                <a:t>프로젝트 관리 이슈</a:t>
              </a:r>
              <a:endPara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ABE31E-D12B-4EE4-77C8-697EBA1B9BA2}"/>
                </a:ext>
              </a:extLst>
            </p:cNvPr>
            <p:cNvSpPr txBox="1"/>
            <p:nvPr/>
          </p:nvSpPr>
          <p:spPr>
            <a:xfrm>
              <a:off x="1022462" y="1745358"/>
              <a:ext cx="2789812" cy="358554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285750" indent="-285750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accent5">
                    <a:lumMod val="50000"/>
                  </a:schemeClr>
                </a:buClr>
                <a:buFont typeface="맑은 고딕" panose="020B0503020000020004" pitchFamily="50" charset="-127"/>
                <a:buChar char="■"/>
                <a:defRPr/>
              </a:pPr>
              <a:r>
                <a:rPr kumimoji="1" lang="en-US" altLang="ko-KR" sz="16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Git Lab </a:t>
              </a:r>
              <a:r>
                <a:rPr kumimoji="1" lang="ko-KR" altLang="en-US" sz="16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개설 불가 현상</a:t>
              </a:r>
              <a:endPara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 descr="온도 예측 데이터 시각화 코드">
              <a:extLst>
                <a:ext uri="{FF2B5EF4-FFF2-40B4-BE49-F238E27FC236}">
                  <a16:creationId xmlns:a16="http://schemas.microsoft.com/office/drawing/2014/main" id="{FEB3D023-82CF-4447-1C98-5F4D7129A2D0}"/>
                </a:ext>
              </a:extLst>
            </p:cNvPr>
            <p:cNvSpPr txBox="1"/>
            <p:nvPr/>
          </p:nvSpPr>
          <p:spPr>
            <a:xfrm>
              <a:off x="4514850" y="1845498"/>
              <a:ext cx="7060902" cy="1384995"/>
            </a:xfrm>
            <a:prstGeom prst="rect">
              <a:avLst/>
            </a:prstGeom>
            <a:noFill/>
            <a:ln>
              <a:solidFill>
                <a:srgbClr val="052159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깃 허브가 아닌 보안성이 한층 높은 깃 랩에서 작업하기로 계획</a:t>
              </a: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깃 허브 </a:t>
              </a:r>
              <a:r>
                <a:rPr lang="en-US" altLang="ko-KR" sz="1400" dirty="0"/>
                <a:t>ID</a:t>
              </a:r>
              <a:r>
                <a:rPr lang="ko-KR" altLang="en-US" sz="1400" dirty="0"/>
                <a:t>와 깃 랩 </a:t>
              </a:r>
              <a:r>
                <a:rPr lang="en-US" altLang="ko-KR" sz="1400" dirty="0"/>
                <a:t>ID</a:t>
              </a:r>
              <a:r>
                <a:rPr lang="ko-KR" altLang="en-US" sz="1400" dirty="0"/>
                <a:t>가 달라 프로젝트용 </a:t>
              </a:r>
              <a:r>
                <a:rPr lang="ko-KR" altLang="en-US" sz="1400" dirty="0" err="1"/>
                <a:t>레포지토리</a:t>
              </a:r>
              <a:r>
                <a:rPr lang="ko-KR" altLang="en-US" sz="1400" dirty="0"/>
                <a:t> 개설이 되지 않은 현상 발생</a:t>
              </a: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다른 인원의 깃 허브에서 </a:t>
              </a:r>
              <a:r>
                <a:rPr lang="en-US" altLang="ko-KR" sz="1400" dirty="0"/>
                <a:t>repository</a:t>
              </a:r>
              <a:r>
                <a:rPr lang="ko-KR" altLang="en-US" sz="1400" dirty="0"/>
                <a:t>를 개설하여 문제 해결</a:t>
              </a:r>
              <a:endParaRPr lang="en-US" altLang="ko-KR" sz="1400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5CA1645-ADCA-CE84-3535-89342251B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800" b="58200" l="29000" r="69667"/>
                      </a14:imgEffect>
                    </a14:imgLayer>
                  </a14:imgProps>
                </a:ext>
              </a:extLst>
            </a:blip>
            <a:srcRect l="28760" t="13542" r="29289" b="41384"/>
            <a:stretch/>
          </p:blipFill>
          <p:spPr>
            <a:xfrm>
              <a:off x="1961322" y="2214830"/>
              <a:ext cx="1289097" cy="1154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130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84148" y="1239668"/>
            <a:ext cx="4430702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개발 중 문제점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E67A1-316E-4D71-86BC-745B86568862}"/>
              </a:ext>
            </a:extLst>
          </p:cNvPr>
          <p:cNvSpPr txBox="1"/>
          <p:nvPr/>
        </p:nvSpPr>
        <p:spPr>
          <a:xfrm>
            <a:off x="1136720" y="1699034"/>
            <a:ext cx="3226558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길어지는 예측 시간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DDB4DE-6F1B-473D-9EC2-F78953D56B73}"/>
              </a:ext>
            </a:extLst>
          </p:cNvPr>
          <p:cNvSpPr/>
          <p:nvPr/>
        </p:nvSpPr>
        <p:spPr>
          <a:xfrm>
            <a:off x="1136721" y="3756661"/>
            <a:ext cx="10320546" cy="173933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 descr="온도 예측 데이터 시각화 코드">
            <a:extLst>
              <a:ext uri="{FF2B5EF4-FFF2-40B4-BE49-F238E27FC236}">
                <a16:creationId xmlns:a16="http://schemas.microsoft.com/office/drawing/2014/main" id="{A94FC806-93BF-09FE-B6DD-D50CDD480194}"/>
              </a:ext>
            </a:extLst>
          </p:cNvPr>
          <p:cNvSpPr txBox="1"/>
          <p:nvPr/>
        </p:nvSpPr>
        <p:spPr>
          <a:xfrm>
            <a:off x="4514850" y="1720136"/>
            <a:ext cx="7060902" cy="1815882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웹에서 조회할 때마다 학습모델을 사용하여 예측 값을 얻고 시각화를 하기에는 시간이 너무 오래 걸림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미리 </a:t>
            </a:r>
            <a:r>
              <a:rPr lang="en-US" altLang="ko-KR" sz="1600" dirty="0"/>
              <a:t>2100</a:t>
            </a:r>
            <a:r>
              <a:rPr lang="ko-KR" altLang="en-US" sz="1600" dirty="0"/>
              <a:t>년까지의 기후를 예측하여 해당 데이터를 저장해둔 뒤</a:t>
            </a:r>
            <a:r>
              <a:rPr lang="en-US" altLang="ko-KR" sz="1600" dirty="0"/>
              <a:t>,</a:t>
            </a:r>
            <a:r>
              <a:rPr lang="ko-KR" altLang="en-US" sz="1600" dirty="0"/>
              <a:t> 웹에서 조회할 때 사용해 화면에 출력하기 까지의 시간을 줄여 문제를 해결함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22" name="TextBox 21" descr="온도 예측 데이터 시각화 코드">
            <a:extLst>
              <a:ext uri="{FF2B5EF4-FFF2-40B4-BE49-F238E27FC236}">
                <a16:creationId xmlns:a16="http://schemas.microsoft.com/office/drawing/2014/main" id="{B9386025-2386-7B2B-A894-49115710D7C3}"/>
              </a:ext>
            </a:extLst>
          </p:cNvPr>
          <p:cNvSpPr txBox="1"/>
          <p:nvPr/>
        </p:nvSpPr>
        <p:spPr>
          <a:xfrm>
            <a:off x="4514850" y="4193701"/>
            <a:ext cx="7060902" cy="2062103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위의 해결 방안도 </a:t>
            </a:r>
            <a:r>
              <a:rPr lang="en-US" altLang="ko-KR" sz="1600" dirty="0"/>
              <a:t>2100</a:t>
            </a:r>
            <a:r>
              <a:rPr lang="ko-KR" altLang="en-US" sz="1600" dirty="0"/>
              <a:t>년까지의 예측을 미리 하는 것이기에 굉장히 시간이 오래 걸림 </a:t>
            </a:r>
            <a:r>
              <a:rPr lang="en-US" altLang="ko-KR" sz="1600" dirty="0"/>
              <a:t>(1</a:t>
            </a:r>
            <a:r>
              <a:rPr lang="ko-KR" altLang="en-US" sz="1600" dirty="0"/>
              <a:t>년 치 데이터마다 한 시간씩 소요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기후변화 예측은 컴퓨터를 여러 개 사용하여 하루 만에 해결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작물 데이터를 예측할 때도 같은 이슈가 있었는데 </a:t>
            </a:r>
            <a:r>
              <a:rPr lang="ko-KR" altLang="en-US" sz="1600" dirty="0" err="1"/>
              <a:t>코랩의</a:t>
            </a:r>
            <a:r>
              <a:rPr lang="ko-KR" altLang="en-US" sz="1600" dirty="0"/>
              <a:t> 성능이 더 좋다는 조언을 받아 한 시간 만에 해결</a:t>
            </a:r>
            <a:endParaRPr lang="en-US" altLang="ko-KR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BF2DBE-867D-7B38-C5B8-4718A0C60025}"/>
              </a:ext>
            </a:extLst>
          </p:cNvPr>
          <p:cNvSpPr txBox="1"/>
          <p:nvPr/>
        </p:nvSpPr>
        <p:spPr>
          <a:xfrm>
            <a:off x="1136720" y="4159420"/>
            <a:ext cx="3226558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2100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년까지의 데이터 저장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 descr="손목시계, 시계이(가) 표시된 사진&#10;&#10;자동 생성된 설명">
            <a:extLst>
              <a:ext uri="{FF2B5EF4-FFF2-40B4-BE49-F238E27FC236}">
                <a16:creationId xmlns:a16="http://schemas.microsoft.com/office/drawing/2014/main" id="{1651540A-2704-CE8B-6A27-A976D9365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27" y="2024207"/>
            <a:ext cx="2509835" cy="16163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9DDEF4-8CC1-9415-135D-52CEC3CFB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81" y="4537456"/>
            <a:ext cx="1739325" cy="1739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B4AB36-864A-152E-3E10-AD239B043292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프로젝트 회고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이슈 사항 정리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7E9D67-3EA4-2E3A-EC83-FABBCDE80FFA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23E4F4-CF18-C621-63E6-FBF78533EE31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B8B958-A454-1B41-5B2E-888F06D46F88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92A3F3-46E9-ACAF-8640-8AAE213B992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04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183542" y="1282886"/>
            <a:ext cx="2539779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kumimoji="1" lang="en-US" altLang="ko-KR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LinearRegression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한계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E67A1-316E-4D71-86BC-745B86568862}"/>
              </a:ext>
            </a:extLst>
          </p:cNvPr>
          <p:cNvSpPr txBox="1"/>
          <p:nvPr/>
        </p:nvSpPr>
        <p:spPr>
          <a:xfrm>
            <a:off x="501900" y="2167788"/>
            <a:ext cx="4832606" cy="200272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너무나 단순한 예측 모델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Prob(Omnibus)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등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여러 지표에서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   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유의성 문제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예측이 어려운 기상데이터와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모델의 근본적인 한계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EE5405-D2A7-33BA-583B-74392CD8D031}"/>
              </a:ext>
            </a:extLst>
          </p:cNvPr>
          <p:cNvCxnSpPr>
            <a:cxnSpLocks/>
          </p:cNvCxnSpPr>
          <p:nvPr/>
        </p:nvCxnSpPr>
        <p:spPr>
          <a:xfrm>
            <a:off x="5334508" y="1567488"/>
            <a:ext cx="0" cy="4303431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E66FE65-BFEF-D484-DBA5-BA38BDEF7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19"/>
          <a:stretch/>
        </p:blipFill>
        <p:spPr>
          <a:xfrm>
            <a:off x="6677537" y="3827902"/>
            <a:ext cx="4133327" cy="25367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AA36F5-8D1E-A1D5-C5DD-C40F637942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69"/>
          <a:stretch/>
        </p:blipFill>
        <p:spPr>
          <a:xfrm>
            <a:off x="6677537" y="1254664"/>
            <a:ext cx="4266685" cy="2554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E9E0F3-E945-6789-0082-5D8D72DB6AA9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프로젝트 회고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이슈 사항 정리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77E09D-8320-DDFC-5F5A-E3155957C8E9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D4AD65-776B-9426-C85E-563608D4E653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E18EE0-801C-8606-C1D0-D611179D9E4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5F2A06-F3A3-3710-37A7-1E585DCA738A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72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C2C1E6B-CC5B-45EA-9B45-448442E0B231}"/>
              </a:ext>
            </a:extLst>
          </p:cNvPr>
          <p:cNvSpPr txBox="1"/>
          <p:nvPr/>
        </p:nvSpPr>
        <p:spPr>
          <a:xfrm>
            <a:off x="1633252" y="1373201"/>
            <a:ext cx="2539779" cy="4000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잘한 점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3E67A1-316E-4D71-86BC-745B86568862}"/>
              </a:ext>
            </a:extLst>
          </p:cNvPr>
          <p:cNvSpPr txBox="1"/>
          <p:nvPr/>
        </p:nvSpPr>
        <p:spPr>
          <a:xfrm>
            <a:off x="501899" y="1842450"/>
            <a:ext cx="2131968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간트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차트 활용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0EE5405-D2A7-33BA-583B-74392CD8D031}"/>
              </a:ext>
            </a:extLst>
          </p:cNvPr>
          <p:cNvCxnSpPr>
            <a:cxnSpLocks/>
          </p:cNvCxnSpPr>
          <p:nvPr/>
        </p:nvCxnSpPr>
        <p:spPr>
          <a:xfrm>
            <a:off x="5533291" y="1567487"/>
            <a:ext cx="0" cy="4303431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E9E0F3-E945-6789-0082-5D8D72DB6AA9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프로젝트 회고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잘한 점 및 아쉬운 점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77E09D-8320-DDFC-5F5A-E3155957C8E9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D4AD65-776B-9426-C85E-563608D4E653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E18EE0-801C-8606-C1D0-D611179D9E4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5F2A06-F3A3-3710-37A7-1E585DCA738A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4CFB57-DFF8-C820-B646-D84563818BA9}"/>
              </a:ext>
            </a:extLst>
          </p:cNvPr>
          <p:cNvSpPr txBox="1"/>
          <p:nvPr/>
        </p:nvSpPr>
        <p:spPr>
          <a:xfrm>
            <a:off x="663708" y="2295380"/>
            <a:ext cx="3769143" cy="88908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내장된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WBS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기반으로 빠른 업무 분배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WBS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기반으로 일정 결정 및 업무 현황 파악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담당자 설정을 통한 잉여 인력 방지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942FA-75D3-1CE4-3A0B-CB56746AF9D8}"/>
              </a:ext>
            </a:extLst>
          </p:cNvPr>
          <p:cNvSpPr txBox="1"/>
          <p:nvPr/>
        </p:nvSpPr>
        <p:spPr>
          <a:xfrm>
            <a:off x="501899" y="3254085"/>
            <a:ext cx="2131968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Git Fork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1BB3-19B2-4AC4-ADB6-050F83E34655}"/>
              </a:ext>
            </a:extLst>
          </p:cNvPr>
          <p:cNvSpPr txBox="1"/>
          <p:nvPr/>
        </p:nvSpPr>
        <p:spPr>
          <a:xfrm>
            <a:off x="663708" y="3688115"/>
            <a:ext cx="4670799" cy="88908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Git Bash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에 비해 실수 확률이 적은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Git Fork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Git Hub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활성화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Git Hub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커밋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 내역 기반으로 업무 재분배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문제가 발생한 빌드에서 이전 빌드로 빠른 복귀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FE21FE-97EE-B34C-0003-85A40C22D814}"/>
              </a:ext>
            </a:extLst>
          </p:cNvPr>
          <p:cNvSpPr txBox="1"/>
          <p:nvPr/>
        </p:nvSpPr>
        <p:spPr>
          <a:xfrm>
            <a:off x="525086" y="4704789"/>
            <a:ext cx="2456653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빠른 구현 작업 돌입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9E323F-D9B1-ED58-F53C-55C2D1FA615C}"/>
              </a:ext>
            </a:extLst>
          </p:cNvPr>
          <p:cNvSpPr txBox="1"/>
          <p:nvPr/>
        </p:nvSpPr>
        <p:spPr>
          <a:xfrm>
            <a:off x="525086" y="5160916"/>
            <a:ext cx="4670799" cy="8121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최종 주제 선정까지 다소 늦은 점을 기획과 동시에 모델 구현을 진행하여 간극 최소화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구현을 빨리 진행하여 다양한 분류 모델 실험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3A232F-60E7-5EB4-CCE8-07D3CD597F81}"/>
              </a:ext>
            </a:extLst>
          </p:cNvPr>
          <p:cNvSpPr txBox="1"/>
          <p:nvPr/>
        </p:nvSpPr>
        <p:spPr>
          <a:xfrm>
            <a:off x="7520530" y="1367468"/>
            <a:ext cx="2539779" cy="4000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아쉬운 점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AE5AA6-74D9-5F49-0D3C-41BCAE566F3D}"/>
              </a:ext>
            </a:extLst>
          </p:cNvPr>
          <p:cNvSpPr txBox="1"/>
          <p:nvPr/>
        </p:nvSpPr>
        <p:spPr>
          <a:xfrm>
            <a:off x="5921075" y="1842531"/>
            <a:ext cx="167241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BTS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툴 미사용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1221B-FA6A-F8CF-5742-B7011AB72EC6}"/>
              </a:ext>
            </a:extLst>
          </p:cNvPr>
          <p:cNvSpPr txBox="1"/>
          <p:nvPr/>
        </p:nvSpPr>
        <p:spPr>
          <a:xfrm>
            <a:off x="6096000" y="2295380"/>
            <a:ext cx="4658138" cy="59054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작은 프로젝트라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BTS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툴을 활용하지 않음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이로 인해 어떤 점에서 문제가 발생하고 있는지 파악 불가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9B4C84-E70E-1912-1357-AE0CB0A6CCE0}"/>
              </a:ext>
            </a:extLst>
          </p:cNvPr>
          <p:cNvSpPr txBox="1"/>
          <p:nvPr/>
        </p:nvSpPr>
        <p:spPr>
          <a:xfrm>
            <a:off x="5921075" y="3184464"/>
            <a:ext cx="2229012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개발 볼륨 산정 실패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12051-FD47-7FD2-225E-3B9E03C727F1}"/>
              </a:ext>
            </a:extLst>
          </p:cNvPr>
          <p:cNvSpPr txBox="1"/>
          <p:nvPr/>
        </p:nvSpPr>
        <p:spPr>
          <a:xfrm>
            <a:off x="6096000" y="3688406"/>
            <a:ext cx="4906618" cy="88908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10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일 남짓한 기간에 많은 것을 시도하려는 욕심을 참지 못 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욕심을 버리지 못해 작물 예상 수익률 모델 구현 포기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Flask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52159"/>
                </a:solidFill>
                <a:latin typeface="맑은 고딕" pitchFamily="50" charset="-127"/>
                <a:cs typeface="Arial" panose="020B0604020202020204" pitchFamily="34" charset="0"/>
              </a:rPr>
              <a:t> 안정화 및 아마존 웹에 연동 공정을 고려하지 않고 일정 산정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52159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E3DB482-D458-9D15-1D06-F3028C7A2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2024" y="1294171"/>
            <a:ext cx="996293" cy="99629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A735CC-A21E-9D3C-CB19-3DA3F66C7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1058" y="4839112"/>
            <a:ext cx="1119180" cy="111918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A59113A-83E8-1BED-40D4-FBF00C9A7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240" y="2986552"/>
            <a:ext cx="1134361" cy="11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E9E0F3-E945-6789-0082-5D8D72DB6AA9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프로젝트 회고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느낀 점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77E09D-8320-DDFC-5F5A-E3155957C8E9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D4AD65-776B-9426-C85E-563608D4E653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E18EE0-801C-8606-C1D0-D611179D9E4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5F2A06-F3A3-3710-37A7-1E585DCA738A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E7223A-17DA-2DCF-2785-BF85086EB3F7}"/>
              </a:ext>
            </a:extLst>
          </p:cNvPr>
          <p:cNvSpPr/>
          <p:nvPr/>
        </p:nvSpPr>
        <p:spPr>
          <a:xfrm>
            <a:off x="254407" y="1136824"/>
            <a:ext cx="11449025" cy="1582276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E26E6-68CF-6085-EC76-DC86B5BE964E}"/>
              </a:ext>
            </a:extLst>
          </p:cNvPr>
          <p:cNvSpPr txBox="1"/>
          <p:nvPr/>
        </p:nvSpPr>
        <p:spPr>
          <a:xfrm>
            <a:off x="496159" y="2316271"/>
            <a:ext cx="1134362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권기일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0FFC6B2-BC80-CFB2-9E99-F0E65038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02" y="1294171"/>
            <a:ext cx="996293" cy="9962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318D527-0A91-582F-81D8-12E79E5E9287}"/>
              </a:ext>
            </a:extLst>
          </p:cNvPr>
          <p:cNvSpPr txBox="1"/>
          <p:nvPr/>
        </p:nvSpPr>
        <p:spPr>
          <a:xfrm>
            <a:off x="1991278" y="1343186"/>
            <a:ext cx="93286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먼저 프로젝트 기간 동안 열심히 해준 모든 팀원들에게 감사하다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다들 열심히 해줘서 오히려 내가 무임승차 한 거 같았는데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깃 커밋한 것을 보니 막상 그렇지 않았다는 점에서 다행스럽다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프로젝트 관리를 같이 맡다 보니 프로그래밍 업무를 생각보다 많이 못했다는 아쉬움이 남기는 하다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또 다른 한편으로는 프로젝트 관리의 중요함을 다시 한 번 깨닫는 계기가 되었다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0D6A2A6-5070-7168-3830-6EC5F876450B}"/>
              </a:ext>
            </a:extLst>
          </p:cNvPr>
          <p:cNvSpPr/>
          <p:nvPr/>
        </p:nvSpPr>
        <p:spPr>
          <a:xfrm>
            <a:off x="254407" y="4717451"/>
            <a:ext cx="11449025" cy="1684145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045AFC-62B1-9459-60EF-F720F00626DD}"/>
              </a:ext>
            </a:extLst>
          </p:cNvPr>
          <p:cNvSpPr txBox="1"/>
          <p:nvPr/>
        </p:nvSpPr>
        <p:spPr>
          <a:xfrm>
            <a:off x="503750" y="5964103"/>
            <a:ext cx="1119180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송민성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6F239C-99D4-CBD2-E586-FEEF604E3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8" y="4839112"/>
            <a:ext cx="1119180" cy="111918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1276CFB-E9D7-920F-3A38-E15DE5003830}"/>
              </a:ext>
            </a:extLst>
          </p:cNvPr>
          <p:cNvSpPr txBox="1"/>
          <p:nvPr/>
        </p:nvSpPr>
        <p:spPr>
          <a:xfrm>
            <a:off x="1991280" y="4941916"/>
            <a:ext cx="93016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 경험이 없어서 이번 교육에 참여하게 되었는데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부끄럽게도 졸업프로젝트에 신경 쓰느라 이번 세미프로젝트에 완전히 </a:t>
            </a:r>
            <a:r>
              <a:rPr lang="ko-KR" altLang="en-US" sz="1400" dirty="0" err="1"/>
              <a:t>쏟아붓지</a:t>
            </a:r>
            <a:r>
              <a:rPr lang="ko-KR" altLang="en-US" sz="1400" dirty="0"/>
              <a:t> 못했고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결국 역할이 묻혀서 큰 기여를 하지 못한 것 같아서 아쉽다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팀원들이 작업하는 것을 보고 프로젝트는 어떻게 진행해야 되는 것인지 많이 배웠다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다음 프로젝트에서는 내 역할을 따로 확실히 맡아서 진행하겠다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5FA266-62CB-824D-0DBE-744149B7BF63}"/>
              </a:ext>
            </a:extLst>
          </p:cNvPr>
          <p:cNvSpPr/>
          <p:nvPr/>
        </p:nvSpPr>
        <p:spPr>
          <a:xfrm>
            <a:off x="254406" y="2843842"/>
            <a:ext cx="11449025" cy="1752999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AFB498-24EC-5EA5-116A-B5EC5585086C}"/>
              </a:ext>
            </a:extLst>
          </p:cNvPr>
          <p:cNvSpPr txBox="1"/>
          <p:nvPr/>
        </p:nvSpPr>
        <p:spPr>
          <a:xfrm>
            <a:off x="473385" y="4094824"/>
            <a:ext cx="1134362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원동찬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48C573C-855A-9852-9A33-A94C92185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6" y="2986552"/>
            <a:ext cx="1134361" cy="11343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535B61-D106-1D63-D367-D9FFD455CC76}"/>
              </a:ext>
            </a:extLst>
          </p:cNvPr>
          <p:cNvSpPr txBox="1"/>
          <p:nvPr/>
        </p:nvSpPr>
        <p:spPr>
          <a:xfrm>
            <a:off x="1991279" y="3170908"/>
            <a:ext cx="93286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팀장을 해본적이 없어 결정도 잘 내리지 못하고 많이 헤맸는데 다들 열심히 </a:t>
            </a:r>
            <a:r>
              <a:rPr lang="ko-KR" altLang="en-US" sz="1400" dirty="0" err="1"/>
              <a:t>해주셔서</a:t>
            </a:r>
            <a:r>
              <a:rPr lang="ko-KR" altLang="en-US" sz="1400" dirty="0"/>
              <a:t> 매끄럽게 진행이 되었다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특별히 잘 된 부분은 재웅님이 담당해주신 모델 구현인 것 같다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아쉬웠던 점은 마감 이틀전에 </a:t>
            </a:r>
            <a:r>
              <a:rPr lang="en-US" altLang="ko-KR" sz="1400" dirty="0"/>
              <a:t>Prophet </a:t>
            </a:r>
            <a:r>
              <a:rPr lang="ko-KR" altLang="en-US" sz="1400" dirty="0"/>
              <a:t>모델을 사용해도 된다는 사실을 들었다는 점이다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최대한 빨리 데이터를 새 모델에 적용해봤으나 당장에 우리가 가진 데이터에는 어울리지 않았다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좀 더 일찍 알았다면 해결방안을 찾아내고 적용시킬 수 있지 않았을까 싶다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3E2384-5473-F4C6-15A6-B769AB7CE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754" y="1841075"/>
            <a:ext cx="1134361" cy="11343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4A9AB66-AD98-91E1-8A51-B3764DF98F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15" t="19178" r="10654" b="20769"/>
          <a:stretch/>
        </p:blipFill>
        <p:spPr>
          <a:xfrm>
            <a:off x="-1352577" y="4065893"/>
            <a:ext cx="989957" cy="9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Logo">
            <a:extLst>
              <a:ext uri="{FF2B5EF4-FFF2-40B4-BE49-F238E27FC236}">
                <a16:creationId xmlns:a16="http://schemas.microsoft.com/office/drawing/2014/main" id="{0DABB01D-8F78-F483-63FC-6BA505AB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9E697A3-831C-FB64-4994-5844DC4BA6B4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E9E0F3-E945-6789-0082-5D8D72DB6AA9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프로젝트 회고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느낀 점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77E09D-8320-DDFC-5F5A-E3155957C8E9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D4AD65-776B-9426-C85E-563608D4E653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E18EE0-801C-8606-C1D0-D611179D9E4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5F2A06-F3A3-3710-37A7-1E585DCA738A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E7223A-17DA-2DCF-2785-BF85086EB3F7}"/>
              </a:ext>
            </a:extLst>
          </p:cNvPr>
          <p:cNvSpPr/>
          <p:nvPr/>
        </p:nvSpPr>
        <p:spPr>
          <a:xfrm>
            <a:off x="254407" y="1683082"/>
            <a:ext cx="11449025" cy="1752998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18D527-0A91-582F-81D8-12E79E5E9287}"/>
              </a:ext>
            </a:extLst>
          </p:cNvPr>
          <p:cNvSpPr txBox="1"/>
          <p:nvPr/>
        </p:nvSpPr>
        <p:spPr>
          <a:xfrm>
            <a:off x="1964353" y="2146645"/>
            <a:ext cx="93286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2100</a:t>
            </a:r>
            <a:r>
              <a:rPr lang="ko-KR" altLang="en-US" sz="1400" dirty="0"/>
              <a:t>년 인천 코코넛을 보니 지구온난화가 더 실감되었다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딥러닝 모델을 학습하여 높은 정확도로 추후에 다시 돌려보고 싶다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5FA266-62CB-824D-0DBE-744149B7BF63}"/>
              </a:ext>
            </a:extLst>
          </p:cNvPr>
          <p:cNvSpPr/>
          <p:nvPr/>
        </p:nvSpPr>
        <p:spPr>
          <a:xfrm>
            <a:off x="236289" y="3917290"/>
            <a:ext cx="11449025" cy="1752999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535B61-D106-1D63-D367-D9FFD455CC76}"/>
              </a:ext>
            </a:extLst>
          </p:cNvPr>
          <p:cNvSpPr txBox="1"/>
          <p:nvPr/>
        </p:nvSpPr>
        <p:spPr>
          <a:xfrm>
            <a:off x="1964353" y="4421895"/>
            <a:ext cx="93286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처음으로 하는 프로젝트지만 수업내용을 기반으로 하다 보니 틀이 잡혀 있어 좋았다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완벽하지는 않아도 함께 완성할 수 있어 성취감을 느꼈다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57571-9FF8-2EA7-8468-0135EEAB11C6}"/>
              </a:ext>
            </a:extLst>
          </p:cNvPr>
          <p:cNvSpPr txBox="1"/>
          <p:nvPr/>
        </p:nvSpPr>
        <p:spPr>
          <a:xfrm>
            <a:off x="507798" y="2949227"/>
            <a:ext cx="1134361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신재웅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77EEA20-0B7F-B776-052A-F4B776B6E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" y="1841075"/>
            <a:ext cx="1134361" cy="11343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558A5-5ECA-D606-5818-49BE328DA1BF}"/>
              </a:ext>
            </a:extLst>
          </p:cNvPr>
          <p:cNvSpPr txBox="1"/>
          <p:nvPr/>
        </p:nvSpPr>
        <p:spPr>
          <a:xfrm>
            <a:off x="583900" y="5104233"/>
            <a:ext cx="989957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김민중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4673906-2546-931E-4FFE-4E4DD83B2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15" t="19178" r="10654" b="20769"/>
          <a:stretch/>
        </p:blipFill>
        <p:spPr>
          <a:xfrm>
            <a:off x="569377" y="4065893"/>
            <a:ext cx="989957" cy="9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41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59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20202-A64A-31FD-C565-5A05BA91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9156"/>
            <a:ext cx="10515600" cy="2579688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Flask </a:t>
            </a:r>
            <a:r>
              <a:rPr lang="ko-KR" altLang="en-US" sz="96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시연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475859-87C0-9025-5EFC-A0726C9EA84D}"/>
              </a:ext>
            </a:extLst>
          </p:cNvPr>
          <p:cNvCxnSpPr>
            <a:cxnSpLocks/>
          </p:cNvCxnSpPr>
          <p:nvPr/>
        </p:nvCxnSpPr>
        <p:spPr>
          <a:xfrm>
            <a:off x="0" y="5151414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8F3A73D-C958-878C-03FB-5C882A6633E8}"/>
              </a:ext>
            </a:extLst>
          </p:cNvPr>
          <p:cNvCxnSpPr>
            <a:cxnSpLocks/>
          </p:cNvCxnSpPr>
          <p:nvPr/>
        </p:nvCxnSpPr>
        <p:spPr>
          <a:xfrm>
            <a:off x="0" y="1690688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AF1341-1705-CA1E-000E-DAE6428259AA}"/>
              </a:ext>
            </a:extLst>
          </p:cNvPr>
          <p:cNvCxnSpPr/>
          <p:nvPr/>
        </p:nvCxnSpPr>
        <p:spPr>
          <a:xfrm>
            <a:off x="11353800" y="-576097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04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406DFA-C70E-BD50-0A14-574EC038D93D}"/>
              </a:ext>
            </a:extLst>
          </p:cNvPr>
          <p:cNvSpPr/>
          <p:nvPr/>
        </p:nvSpPr>
        <p:spPr>
          <a:xfrm>
            <a:off x="-363967" y="-426113"/>
            <a:ext cx="12192000" cy="232935"/>
          </a:xfrm>
          <a:prstGeom prst="rect">
            <a:avLst/>
          </a:prstGeom>
          <a:solidFill>
            <a:srgbClr val="0521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Picture 2" descr="Logo">
            <a:extLst>
              <a:ext uri="{FF2B5EF4-FFF2-40B4-BE49-F238E27FC236}">
                <a16:creationId xmlns:a16="http://schemas.microsoft.com/office/drawing/2014/main" id="{683972A8-BAFB-9AE4-8DCB-6B8620B7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CA54503-3DCD-6A50-3305-409AA815F673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40DDC2-2235-5385-3FCB-7052F6E230F8}"/>
              </a:ext>
            </a:extLst>
          </p:cNvPr>
          <p:cNvSpPr txBox="1"/>
          <p:nvPr/>
        </p:nvSpPr>
        <p:spPr>
          <a:xfrm>
            <a:off x="4030491" y="2735932"/>
            <a:ext cx="1134362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원동찬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116CF-C3F8-229E-67A6-37DA73BEFA98}"/>
              </a:ext>
            </a:extLst>
          </p:cNvPr>
          <p:cNvSpPr txBox="1"/>
          <p:nvPr/>
        </p:nvSpPr>
        <p:spPr>
          <a:xfrm>
            <a:off x="582416" y="2735932"/>
            <a:ext cx="1134362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권기일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5BCCA-CCB6-802D-16B2-77E3724640A5}"/>
              </a:ext>
            </a:extLst>
          </p:cNvPr>
          <p:cNvSpPr txBox="1"/>
          <p:nvPr/>
        </p:nvSpPr>
        <p:spPr>
          <a:xfrm>
            <a:off x="7800508" y="2735742"/>
            <a:ext cx="1134361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신재웅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9A090E-F2E3-95CA-DEA4-98FC0B379219}"/>
              </a:ext>
            </a:extLst>
          </p:cNvPr>
          <p:cNvSpPr txBox="1"/>
          <p:nvPr/>
        </p:nvSpPr>
        <p:spPr>
          <a:xfrm>
            <a:off x="1449686" y="5096121"/>
            <a:ext cx="1314655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김민중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5F098-7D4C-D059-472E-5F98A25042A6}"/>
              </a:ext>
            </a:extLst>
          </p:cNvPr>
          <p:cNvSpPr txBox="1"/>
          <p:nvPr/>
        </p:nvSpPr>
        <p:spPr>
          <a:xfrm>
            <a:off x="6708806" y="5098462"/>
            <a:ext cx="1119180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송민성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E672366-8CEC-4621-8516-F373148AB087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AD42A55-61FD-96E9-5361-1408C70614F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4C2F73F-F0E9-17F7-F1AE-071B543DE44E}"/>
              </a:ext>
            </a:extLst>
          </p:cNvPr>
          <p:cNvSpPr txBox="1"/>
          <p:nvPr/>
        </p:nvSpPr>
        <p:spPr>
          <a:xfrm>
            <a:off x="5274365" y="1687704"/>
            <a:ext cx="1752784" cy="133176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팀장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Flask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서버 구축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지도 데이터 </a:t>
            </a:r>
            <a:r>
              <a:rPr kumimoji="1" lang="ko-KR" altLang="en-US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시각화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4344A3-A4C5-4272-5B1B-F2B69F8B3FE4}"/>
              </a:ext>
            </a:extLst>
          </p:cNvPr>
          <p:cNvSpPr txBox="1"/>
          <p:nvPr/>
        </p:nvSpPr>
        <p:spPr>
          <a:xfrm>
            <a:off x="1512103" y="1690692"/>
            <a:ext cx="2024893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PM </a:t>
            </a: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작물 데이터 확보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Flask 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웹 디자인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657CD9-F4F4-AFDB-689A-CBD525E9EC39}"/>
              </a:ext>
            </a:extLst>
          </p:cNvPr>
          <p:cNvSpPr txBox="1"/>
          <p:nvPr/>
        </p:nvSpPr>
        <p:spPr>
          <a:xfrm>
            <a:off x="8934869" y="1639535"/>
            <a:ext cx="2280883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학습 및 평가 모델 기획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학습 및 평가 모델 구현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58924F-3B68-30CB-E221-A18AECBE71F8}"/>
              </a:ext>
            </a:extLst>
          </p:cNvPr>
          <p:cNvSpPr txBox="1"/>
          <p:nvPr/>
        </p:nvSpPr>
        <p:spPr>
          <a:xfrm>
            <a:off x="2694355" y="4210013"/>
            <a:ext cx="2672271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빌드 관리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텍스트 감성 분석 모델 구현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워드 클라우드 기획 및 구현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AF2F82-B45C-D6F8-FF3D-739B39B000E9}"/>
              </a:ext>
            </a:extLst>
          </p:cNvPr>
          <p:cNvSpPr txBox="1"/>
          <p:nvPr/>
        </p:nvSpPr>
        <p:spPr>
          <a:xfrm>
            <a:off x="7847749" y="4149495"/>
            <a:ext cx="1925963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각종 데이터 수집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지도 데이터 </a:t>
            </a:r>
            <a:r>
              <a:rPr kumimoji="1" lang="ko-KR" altLang="en-US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Flask UI</a:t>
            </a: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디자인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3AE1FA-2E23-0B6D-B643-BE7EAFF1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09" y="1501467"/>
            <a:ext cx="1134361" cy="1134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5BEFFE-A1B2-AED7-DC98-9997E5B4C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7" y="1687704"/>
            <a:ext cx="996293" cy="996292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CB6E150-281D-D208-411D-5D62505C63B3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71CDC1D-1702-9322-6F2D-3CA39335CD45}"/>
              </a:ext>
            </a:extLst>
          </p:cNvPr>
          <p:cNvSpPr txBox="1"/>
          <p:nvPr/>
        </p:nvSpPr>
        <p:spPr>
          <a:xfrm>
            <a:off x="849761" y="268235"/>
            <a:ext cx="675367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프로젝트 개요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팀원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소개 및 역할 분담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6F0D15-357B-F9E8-D839-FEA18977E057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9C55EC-5753-CB36-F9D0-9FD105A8A5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15" t="19178" r="10654" b="20769"/>
          <a:stretch/>
        </p:blipFill>
        <p:spPr>
          <a:xfrm>
            <a:off x="1657157" y="4059145"/>
            <a:ext cx="989957" cy="9318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5FBF6E-5C34-0CEE-A600-3ED5E1A2F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1267" y="3953191"/>
            <a:ext cx="1119180" cy="11191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BD4561-C83E-1D80-4BF3-42EC91A7A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91" y="1574361"/>
            <a:ext cx="1134361" cy="113436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C97BD-F765-FF42-9E6E-F40AC65B0B88}"/>
              </a:ext>
            </a:extLst>
          </p:cNvPr>
          <p:cNvSpPr/>
          <p:nvPr/>
        </p:nvSpPr>
        <p:spPr>
          <a:xfrm>
            <a:off x="527954" y="1406721"/>
            <a:ext cx="3009041" cy="1898900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3D8DF0-D4A8-83BF-36E9-EFF306D7432E}"/>
              </a:ext>
            </a:extLst>
          </p:cNvPr>
          <p:cNvSpPr/>
          <p:nvPr/>
        </p:nvSpPr>
        <p:spPr>
          <a:xfrm>
            <a:off x="3858453" y="1406721"/>
            <a:ext cx="3300415" cy="1898900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2C0A7BD-813E-5665-12D6-F405F2634E50}"/>
              </a:ext>
            </a:extLst>
          </p:cNvPr>
          <p:cNvSpPr/>
          <p:nvPr/>
        </p:nvSpPr>
        <p:spPr>
          <a:xfrm>
            <a:off x="7481826" y="1423605"/>
            <a:ext cx="3858722" cy="1898900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AEBFC2-9AEC-8AB2-A564-0BB7E1E69C95}"/>
              </a:ext>
            </a:extLst>
          </p:cNvPr>
          <p:cNvSpPr/>
          <p:nvPr/>
        </p:nvSpPr>
        <p:spPr>
          <a:xfrm>
            <a:off x="1449686" y="3783816"/>
            <a:ext cx="3916940" cy="1898900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13E0C15-1376-168A-11A9-F7900461F187}"/>
              </a:ext>
            </a:extLst>
          </p:cNvPr>
          <p:cNvSpPr/>
          <p:nvPr/>
        </p:nvSpPr>
        <p:spPr>
          <a:xfrm>
            <a:off x="6347608" y="3783816"/>
            <a:ext cx="3858722" cy="1898900"/>
          </a:xfrm>
          <a:prstGeom prst="rect">
            <a:avLst/>
          </a:prstGeom>
          <a:noFill/>
          <a:ln>
            <a:solidFill>
              <a:srgbClr val="052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7946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59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20202-A64A-31FD-C565-5A05BA91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9156"/>
            <a:ext cx="10515600" cy="2579688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Q &amp; A</a:t>
            </a:r>
            <a:endParaRPr lang="ko-KR" altLang="en-US" sz="96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475859-87C0-9025-5EFC-A0726C9EA84D}"/>
              </a:ext>
            </a:extLst>
          </p:cNvPr>
          <p:cNvCxnSpPr>
            <a:cxnSpLocks/>
          </p:cNvCxnSpPr>
          <p:nvPr/>
        </p:nvCxnSpPr>
        <p:spPr>
          <a:xfrm>
            <a:off x="0" y="5151414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8F3A73D-C958-878C-03FB-5C882A6633E8}"/>
              </a:ext>
            </a:extLst>
          </p:cNvPr>
          <p:cNvCxnSpPr>
            <a:cxnSpLocks/>
          </p:cNvCxnSpPr>
          <p:nvPr/>
        </p:nvCxnSpPr>
        <p:spPr>
          <a:xfrm>
            <a:off x="0" y="1690688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AF1341-1705-CA1E-000E-DAE6428259AA}"/>
              </a:ext>
            </a:extLst>
          </p:cNvPr>
          <p:cNvCxnSpPr/>
          <p:nvPr/>
        </p:nvCxnSpPr>
        <p:spPr>
          <a:xfrm>
            <a:off x="11353800" y="-576097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78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7BF3E9E6-1AD1-4C05-59F5-D1ADE8D1BC06}"/>
              </a:ext>
            </a:extLst>
          </p:cNvPr>
          <p:cNvSpPr/>
          <p:nvPr/>
        </p:nvSpPr>
        <p:spPr>
          <a:xfrm>
            <a:off x="9503439" y="1671648"/>
            <a:ext cx="2324594" cy="1753739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6349549-259F-B61B-122E-30FDC0C80928}"/>
              </a:ext>
            </a:extLst>
          </p:cNvPr>
          <p:cNvSpPr/>
          <p:nvPr/>
        </p:nvSpPr>
        <p:spPr>
          <a:xfrm>
            <a:off x="6302200" y="1671648"/>
            <a:ext cx="3014550" cy="1753739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CBD8CD-E0F1-ED81-6429-4B9B44783C8E}"/>
              </a:ext>
            </a:extLst>
          </p:cNvPr>
          <p:cNvSpPr/>
          <p:nvPr/>
        </p:nvSpPr>
        <p:spPr>
          <a:xfrm>
            <a:off x="3647972" y="1675954"/>
            <a:ext cx="2324594" cy="1753739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0554FC1-A72E-8B09-F42F-AC94A50844A3}"/>
              </a:ext>
            </a:extLst>
          </p:cNvPr>
          <p:cNvSpPr/>
          <p:nvPr/>
        </p:nvSpPr>
        <p:spPr>
          <a:xfrm>
            <a:off x="354816" y="1675954"/>
            <a:ext cx="3014549" cy="1753739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406DFA-C70E-BD50-0A14-574EC038D93D}"/>
              </a:ext>
            </a:extLst>
          </p:cNvPr>
          <p:cNvSpPr/>
          <p:nvPr/>
        </p:nvSpPr>
        <p:spPr>
          <a:xfrm>
            <a:off x="-363967" y="-426113"/>
            <a:ext cx="12192000" cy="232935"/>
          </a:xfrm>
          <a:prstGeom prst="rect">
            <a:avLst/>
          </a:prstGeom>
          <a:solidFill>
            <a:srgbClr val="0521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Picture 2" descr="Logo">
            <a:extLst>
              <a:ext uri="{FF2B5EF4-FFF2-40B4-BE49-F238E27FC236}">
                <a16:creationId xmlns:a16="http://schemas.microsoft.com/office/drawing/2014/main" id="{683972A8-BAFB-9AE4-8DCB-6B8620B7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CA54503-3DCD-6A50-3305-409AA815F673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40DDC2-2235-5385-3FCB-7052F6E230F8}"/>
              </a:ext>
            </a:extLst>
          </p:cNvPr>
          <p:cNvSpPr txBox="1"/>
          <p:nvPr/>
        </p:nvSpPr>
        <p:spPr>
          <a:xfrm>
            <a:off x="456424" y="2870179"/>
            <a:ext cx="1304178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구글 </a:t>
            </a: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코랩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116CF-C3F8-229E-67A6-37DA73BEFA98}"/>
              </a:ext>
            </a:extLst>
          </p:cNvPr>
          <p:cNvSpPr txBox="1"/>
          <p:nvPr/>
        </p:nvSpPr>
        <p:spPr>
          <a:xfrm>
            <a:off x="4101617" y="2869375"/>
            <a:ext cx="1500809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Excel Gantt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5BCCA-CCB6-802D-16B2-77E3724640A5}"/>
              </a:ext>
            </a:extLst>
          </p:cNvPr>
          <p:cNvSpPr txBox="1"/>
          <p:nvPr/>
        </p:nvSpPr>
        <p:spPr>
          <a:xfrm>
            <a:off x="10172613" y="2869494"/>
            <a:ext cx="1043139" cy="3566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카카오톡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9A090E-F2E3-95CA-DEA4-98FC0B379219}"/>
              </a:ext>
            </a:extLst>
          </p:cNvPr>
          <p:cNvSpPr txBox="1"/>
          <p:nvPr/>
        </p:nvSpPr>
        <p:spPr>
          <a:xfrm>
            <a:off x="6629635" y="2869011"/>
            <a:ext cx="941936" cy="35670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Git Hub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E672366-8CEC-4621-8516-F373148AB087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AD42A55-61FD-96E9-5361-1408C70614F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65BAA65-97D2-88AF-85E1-C062DE5D5F8D}"/>
              </a:ext>
            </a:extLst>
          </p:cNvPr>
          <p:cNvSpPr txBox="1"/>
          <p:nvPr/>
        </p:nvSpPr>
        <p:spPr>
          <a:xfrm>
            <a:off x="379008" y="1283352"/>
            <a:ext cx="1304178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개발 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0FBF88-BDBC-75FA-ADB8-5A6CF25C330B}"/>
              </a:ext>
            </a:extLst>
          </p:cNvPr>
          <p:cNvSpPr txBox="1"/>
          <p:nvPr/>
        </p:nvSpPr>
        <p:spPr>
          <a:xfrm>
            <a:off x="1862090" y="2870179"/>
            <a:ext cx="1304178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VS code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B3CA8B4-4ACB-AEF5-55CC-FB41195566FC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76AB0E1-54C9-FC15-5364-96C520DD5E6F}"/>
              </a:ext>
            </a:extLst>
          </p:cNvPr>
          <p:cNvSpPr txBox="1"/>
          <p:nvPr/>
        </p:nvSpPr>
        <p:spPr>
          <a:xfrm>
            <a:off x="3689725" y="1283352"/>
            <a:ext cx="2324594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프로젝트 관리 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078BF7-93EC-FACA-6D86-3BDEF5A7282C}"/>
              </a:ext>
            </a:extLst>
          </p:cNvPr>
          <p:cNvSpPr txBox="1"/>
          <p:nvPr/>
        </p:nvSpPr>
        <p:spPr>
          <a:xfrm>
            <a:off x="6338462" y="1244477"/>
            <a:ext cx="1738186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형상 관리 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47C980-7868-B341-D478-82FB0A456FF2}"/>
              </a:ext>
            </a:extLst>
          </p:cNvPr>
          <p:cNvSpPr txBox="1"/>
          <p:nvPr/>
        </p:nvSpPr>
        <p:spPr>
          <a:xfrm>
            <a:off x="9682293" y="1245401"/>
            <a:ext cx="1442515" cy="35670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메신저 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908F7A-04B6-BDF9-623E-C9626DB5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5" y="1804053"/>
            <a:ext cx="941936" cy="9419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2221FE-A000-3DF0-6A26-F799412A74F1}"/>
              </a:ext>
            </a:extLst>
          </p:cNvPr>
          <p:cNvSpPr txBox="1"/>
          <p:nvPr/>
        </p:nvSpPr>
        <p:spPr>
          <a:xfrm>
            <a:off x="354816" y="3745413"/>
            <a:ext cx="2324594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사용 라이브러리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7C969A-9E9B-70B1-D0A2-E4ED9BA40083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프로젝트 개요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프로젝트 사용 툴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783C180-F547-C03A-EA9B-AB61562DFB95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B0446C-9C3E-045B-B5A8-00F857E2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134" y="1808834"/>
            <a:ext cx="941936" cy="94193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DCF6750-E649-2340-3732-5B0284DFC8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335762" y="1855208"/>
            <a:ext cx="950239" cy="935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92C2F2-D609-7FF2-5993-10403EFFC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805" l="20870" r="7869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9823" y="1804054"/>
            <a:ext cx="1749974" cy="1064958"/>
          </a:xfrm>
          <a:prstGeom prst="rect">
            <a:avLst/>
          </a:prstGeom>
        </p:spPr>
      </p:pic>
      <p:pic>
        <p:nvPicPr>
          <p:cNvPr id="1026" name="Picture 2" descr="Fork을 위한 Windows - Uptodown에서 무료로 다운로드하세요">
            <a:extLst>
              <a:ext uri="{FF2B5EF4-FFF2-40B4-BE49-F238E27FC236}">
                <a16:creationId xmlns:a16="http://schemas.microsoft.com/office/drawing/2014/main" id="{6E8DFFA7-A5FB-0070-C2D1-0ADD918B2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00" b="97500" l="2500" r="96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237" y="1792398"/>
            <a:ext cx="1050262" cy="105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D35E97A-F990-9484-4FAA-C00EB7E78569}"/>
              </a:ext>
            </a:extLst>
          </p:cNvPr>
          <p:cNvSpPr txBox="1"/>
          <p:nvPr/>
        </p:nvSpPr>
        <p:spPr>
          <a:xfrm>
            <a:off x="7910990" y="2854765"/>
            <a:ext cx="1221094" cy="3585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Git Fork</a:t>
            </a:r>
          </a:p>
        </p:txBody>
      </p:sp>
      <p:pic>
        <p:nvPicPr>
          <p:cNvPr id="1028" name="Picture 4" descr="카카오톡 - 나무위키">
            <a:extLst>
              <a:ext uri="{FF2B5EF4-FFF2-40B4-BE49-F238E27FC236}">
                <a16:creationId xmlns:a16="http://schemas.microsoft.com/office/drawing/2014/main" id="{9500B814-A1C2-EAB6-265C-82DDFC815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613" y="1806731"/>
            <a:ext cx="1044539" cy="104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0062B8-F278-2F24-268A-5ED16F2B139A}"/>
              </a:ext>
            </a:extLst>
          </p:cNvPr>
          <p:cNvSpPr/>
          <p:nvPr/>
        </p:nvSpPr>
        <p:spPr>
          <a:xfrm>
            <a:off x="379008" y="4133407"/>
            <a:ext cx="11449025" cy="2196083"/>
          </a:xfrm>
          <a:prstGeom prst="rect">
            <a:avLst/>
          </a:prstGeom>
          <a:solidFill>
            <a:srgbClr val="DB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72B1E6-FE9D-AF3F-75F0-98F727BA4CD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202" t="25808" r="23495" b="22762"/>
          <a:stretch/>
        </p:blipFill>
        <p:spPr>
          <a:xfrm>
            <a:off x="565458" y="4353937"/>
            <a:ext cx="2030428" cy="5995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736A9-C72F-0459-ED89-19282C2F40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1535" y="4422958"/>
            <a:ext cx="1233681" cy="973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566D81-4395-2205-FB96-CE181CB616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3741" y="4282055"/>
            <a:ext cx="1110826" cy="1110826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FE97D964-FC01-CF53-B1BC-92EA4572B7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6408" y="4491144"/>
            <a:ext cx="2169223" cy="5206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3FDA6B-1A05-4ED3-0A0C-D9F1887D40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75496" y="5135824"/>
            <a:ext cx="1067609" cy="10676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D72449-42AE-4C52-3BD5-54E806E94E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9280" y="5267309"/>
            <a:ext cx="2169224" cy="6924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512C14-A3C7-9E2F-089F-B4D6D0BC23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75161" y="5195136"/>
            <a:ext cx="1443434" cy="10451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D60FB2E-DFD5-FB23-62C3-EE92D27A95A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1097" y="5135824"/>
            <a:ext cx="968850" cy="89354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EA1B75E-602C-0368-1645-50053E335B6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22992" y="5593250"/>
            <a:ext cx="1767921" cy="58562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DD4C24-C543-E925-5DC7-3A0834CAC01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10876" y="5434638"/>
            <a:ext cx="968850" cy="82210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50C24EC-C3B5-2246-CFD4-4AB00BD260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87225" y="4432980"/>
            <a:ext cx="2169223" cy="621064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759CC63D-83D6-0F42-9F6E-B40D6055468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39930" y="4418426"/>
            <a:ext cx="942474" cy="11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72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69398" y="1412100"/>
            <a:ext cx="10100206" cy="4689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</a:t>
            </a: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통한 미래 기후 예측 및 작물 분류</a:t>
            </a:r>
            <a:endParaRPr lang="en-US" altLang="ko-KR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521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시계열 데이터를 이용한 미래 기후 예측</a:t>
            </a:r>
            <a:endParaRPr lang="en-US" altLang="ko-KR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XGB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추천작물 분류</a:t>
            </a:r>
            <a:endParaRPr lang="en-US" altLang="ko-KR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 분석을 통한 인지도 조사</a:t>
            </a:r>
            <a:endParaRPr lang="en-US" altLang="ko-KR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521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06" defTabSz="72004">
              <a:lnSpc>
                <a:spcPct val="150000"/>
              </a:lnSpc>
            </a:pPr>
            <a:r>
              <a:rPr lang="en-US" altLang="ko-KR" sz="2000" b="1" spc="-33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Naïve Bayes, </a:t>
            </a:r>
            <a:r>
              <a:rPr lang="en-US" altLang="ko-KR" sz="2000" b="1" spc="-33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CounterVectorizer</a:t>
            </a:r>
            <a:r>
              <a:rPr lang="ko-KR" altLang="en-US" sz="2000" b="1" spc="-33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작물 인지도 점수평가</a:t>
            </a:r>
            <a:endParaRPr lang="en-US" altLang="ko-KR" sz="2000" b="1" spc="-33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06" defTabSz="72004">
              <a:lnSpc>
                <a:spcPct val="150000"/>
              </a:lnSpc>
            </a:pPr>
            <a:endParaRPr lang="en-US" altLang="ko-KR" sz="1600" b="1" spc="-33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+mn-ea"/>
              </a:rPr>
              <a:t>Flask</a:t>
            </a:r>
            <a:r>
              <a:rPr lang="ko-KR" altLang="en-US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52159"/>
                </a:solidFill>
                <a:latin typeface="+mn-ea"/>
              </a:rPr>
              <a:t>를 통한 데이터 시각화</a:t>
            </a:r>
            <a:endParaRPr lang="en-US" altLang="ko-KR" sz="28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52159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기후 변화 시각화 및 </a:t>
            </a: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Folium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을 이용한 지도에 해당 지역 작물 추천</a:t>
            </a:r>
            <a:endParaRPr lang="en-US" altLang="ko-KR" sz="2000" b="1" spc="-33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2427A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35FCA8-CBE3-F377-B8E1-53796DB5B094}"/>
              </a:ext>
            </a:extLst>
          </p:cNvPr>
          <p:cNvGrpSpPr/>
          <p:nvPr/>
        </p:nvGrpSpPr>
        <p:grpSpPr>
          <a:xfrm>
            <a:off x="381000" y="1493784"/>
            <a:ext cx="907402" cy="728431"/>
            <a:chOff x="381000" y="1431946"/>
            <a:chExt cx="907402" cy="728431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381000" y="1431946"/>
              <a:ext cx="659047" cy="659047"/>
              <a:chOff x="1626050" y="3511157"/>
              <a:chExt cx="988571" cy="988571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26050" y="3511157"/>
                <a:ext cx="988571" cy="988571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561081" y="1575602"/>
              <a:ext cx="7273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083692"/>
                  </a:solidFill>
                </a:rPr>
                <a:t>01</a:t>
              </a:r>
              <a:endParaRPr lang="ko-KR" altLang="en-US" sz="3200" b="1" dirty="0">
                <a:solidFill>
                  <a:srgbClr val="083692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F145F8-403A-3825-53D0-1BBEDFACF944}"/>
              </a:ext>
            </a:extLst>
          </p:cNvPr>
          <p:cNvGrpSpPr/>
          <p:nvPr/>
        </p:nvGrpSpPr>
        <p:grpSpPr>
          <a:xfrm>
            <a:off x="381000" y="3429000"/>
            <a:ext cx="855522" cy="743787"/>
            <a:chOff x="381000" y="3175005"/>
            <a:chExt cx="855522" cy="743787"/>
          </a:xfrm>
        </p:grpSpPr>
        <p:grpSp>
          <p:nvGrpSpPr>
            <p:cNvPr id="18" name="그룹 1001">
              <a:extLst>
                <a:ext uri="{FF2B5EF4-FFF2-40B4-BE49-F238E27FC236}">
                  <a16:creationId xmlns:a16="http://schemas.microsoft.com/office/drawing/2014/main" id="{B067E9DF-DD0E-9866-47AD-D9E979A92D00}"/>
                </a:ext>
              </a:extLst>
            </p:cNvPr>
            <p:cNvGrpSpPr/>
            <p:nvPr/>
          </p:nvGrpSpPr>
          <p:grpSpPr>
            <a:xfrm>
              <a:off x="381000" y="3175005"/>
              <a:ext cx="659047" cy="659047"/>
              <a:chOff x="1626050" y="3511157"/>
              <a:chExt cx="988571" cy="988571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DC2644EE-C943-079E-C880-95204752E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26050" y="3511157"/>
                <a:ext cx="988571" cy="988571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557381" y="3334017"/>
              <a:ext cx="679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083692"/>
                  </a:solidFill>
                </a:rPr>
                <a:t>02</a:t>
              </a:r>
              <a:endParaRPr lang="ko-KR" altLang="en-US" sz="3200" b="1" dirty="0">
                <a:solidFill>
                  <a:srgbClr val="083692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EB329A7-5802-6041-1488-C8BBB700BDA5}"/>
              </a:ext>
            </a:extLst>
          </p:cNvPr>
          <p:cNvGrpSpPr/>
          <p:nvPr/>
        </p:nvGrpSpPr>
        <p:grpSpPr>
          <a:xfrm>
            <a:off x="381000" y="4952812"/>
            <a:ext cx="859813" cy="753462"/>
            <a:chOff x="381000" y="5002804"/>
            <a:chExt cx="859813" cy="753462"/>
          </a:xfrm>
        </p:grpSpPr>
        <p:grpSp>
          <p:nvGrpSpPr>
            <p:cNvPr id="20" name="그룹 1001">
              <a:extLst>
                <a:ext uri="{FF2B5EF4-FFF2-40B4-BE49-F238E27FC236}">
                  <a16:creationId xmlns:a16="http://schemas.microsoft.com/office/drawing/2014/main" id="{59DA7BFB-0F8E-39E9-1CA1-37D67555A098}"/>
                </a:ext>
              </a:extLst>
            </p:cNvPr>
            <p:cNvGrpSpPr/>
            <p:nvPr/>
          </p:nvGrpSpPr>
          <p:grpSpPr>
            <a:xfrm>
              <a:off x="381000" y="5002804"/>
              <a:ext cx="659047" cy="659047"/>
              <a:chOff x="1626050" y="3511157"/>
              <a:chExt cx="988571" cy="988571"/>
            </a:xfrm>
          </p:grpSpPr>
          <p:pic>
            <p:nvPicPr>
              <p:cNvPr id="21" name="Object 2">
                <a:extLst>
                  <a:ext uri="{FF2B5EF4-FFF2-40B4-BE49-F238E27FC236}">
                    <a16:creationId xmlns:a16="http://schemas.microsoft.com/office/drawing/2014/main" id="{2A5884D8-EFF4-69D1-A2F5-2C3644A4A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26050" y="3511157"/>
                <a:ext cx="988571" cy="988571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563189" y="5171491"/>
              <a:ext cx="677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083692"/>
                  </a:solidFill>
                </a:rPr>
                <a:t>03</a:t>
              </a:r>
              <a:endParaRPr lang="ko-KR" altLang="en-US" sz="3200" b="1" dirty="0">
                <a:solidFill>
                  <a:srgbClr val="083692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406DFA-C70E-BD50-0A14-574EC038D93D}"/>
              </a:ext>
            </a:extLst>
          </p:cNvPr>
          <p:cNvSpPr/>
          <p:nvPr/>
        </p:nvSpPr>
        <p:spPr>
          <a:xfrm>
            <a:off x="-363967" y="-426113"/>
            <a:ext cx="12192000" cy="232935"/>
          </a:xfrm>
          <a:prstGeom prst="rect">
            <a:avLst/>
          </a:prstGeom>
          <a:solidFill>
            <a:srgbClr val="0521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Picture 2" descr="Logo">
            <a:extLst>
              <a:ext uri="{FF2B5EF4-FFF2-40B4-BE49-F238E27FC236}">
                <a16:creationId xmlns:a16="http://schemas.microsoft.com/office/drawing/2014/main" id="{112D6EB6-2F8D-151E-435C-14E89F0A2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902" y="6571291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ogo">
            <a:extLst>
              <a:ext uri="{FF2B5EF4-FFF2-40B4-BE49-F238E27FC236}">
                <a16:creationId xmlns:a16="http://schemas.microsoft.com/office/drawing/2014/main" id="{683972A8-BAFB-9AE4-8DCB-6B8620B7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CA54503-3DCD-6A50-3305-409AA815F673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372A8D9-9F2C-B06A-168D-0805DFE636CE}"/>
              </a:ext>
            </a:extLst>
          </p:cNvPr>
          <p:cNvSpPr txBox="1"/>
          <p:nvPr/>
        </p:nvSpPr>
        <p:spPr>
          <a:xfrm>
            <a:off x="849761" y="268235"/>
            <a:ext cx="6326291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프로젝트 개요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프로젝트 진행 방향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35BEA2-C2FF-B51A-D11F-7F79E91568BF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7B6FDC-B49C-0FB6-CF1D-1E5E3868BDA3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E11F440-F480-5964-2080-4936C9F04E6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08D054-C961-50C4-B232-95D76D1A3FD3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48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59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20202-A64A-31FD-C565-5A05BA91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00" y="2139156"/>
            <a:ext cx="10875600" cy="2579688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02. </a:t>
            </a:r>
            <a:r>
              <a:rPr lang="ko-KR" altLang="en-US" sz="60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진행 방법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475859-87C0-9025-5EFC-A0726C9EA84D}"/>
              </a:ext>
            </a:extLst>
          </p:cNvPr>
          <p:cNvCxnSpPr>
            <a:cxnSpLocks/>
          </p:cNvCxnSpPr>
          <p:nvPr/>
        </p:nvCxnSpPr>
        <p:spPr>
          <a:xfrm>
            <a:off x="0" y="5151414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8F3A73D-C958-878C-03FB-5C882A6633E8}"/>
              </a:ext>
            </a:extLst>
          </p:cNvPr>
          <p:cNvCxnSpPr>
            <a:cxnSpLocks/>
          </p:cNvCxnSpPr>
          <p:nvPr/>
        </p:nvCxnSpPr>
        <p:spPr>
          <a:xfrm>
            <a:off x="0" y="1690688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AF1341-1705-CA1E-000E-DAE6428259AA}"/>
              </a:ext>
            </a:extLst>
          </p:cNvPr>
          <p:cNvCxnSpPr/>
          <p:nvPr/>
        </p:nvCxnSpPr>
        <p:spPr>
          <a:xfrm>
            <a:off x="11353800" y="-576097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65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Logo">
            <a:extLst>
              <a:ext uri="{FF2B5EF4-FFF2-40B4-BE49-F238E27FC236}">
                <a16:creationId xmlns:a16="http://schemas.microsoft.com/office/drawing/2014/main" id="{293FD120-8A3F-D579-C1E3-07243120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802" y="6543583"/>
            <a:ext cx="663231" cy="2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537C7C4-5EE9-985C-B604-8D6A60E45DD9}"/>
              </a:ext>
            </a:extLst>
          </p:cNvPr>
          <p:cNvCxnSpPr>
            <a:cxnSpLocks/>
          </p:cNvCxnSpPr>
          <p:nvPr/>
        </p:nvCxnSpPr>
        <p:spPr>
          <a:xfrm>
            <a:off x="0" y="6493050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ECC96-F5A9-809D-7906-6423D43D9188}"/>
              </a:ext>
            </a:extLst>
          </p:cNvPr>
          <p:cNvSpPr txBox="1"/>
          <p:nvPr/>
        </p:nvSpPr>
        <p:spPr>
          <a:xfrm>
            <a:off x="849761" y="268235"/>
            <a:ext cx="7966248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Arial" panose="020B0604020202020204" pitchFamily="34" charset="0"/>
              </a:rPr>
              <a:t>진행 방법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일정 관리 및 빌드 관리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8F6C43-8B47-23FD-BBA4-709AD704D1BB}"/>
              </a:ext>
            </a:extLst>
          </p:cNvPr>
          <p:cNvSpPr/>
          <p:nvPr/>
        </p:nvSpPr>
        <p:spPr>
          <a:xfrm>
            <a:off x="108610" y="23742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accent1">
                    <a:lumMod val="50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956292E-7AFA-0736-5912-9976F4D8F479}"/>
              </a:ext>
            </a:extLst>
          </p:cNvPr>
          <p:cNvCxnSpPr>
            <a:cxnSpLocks/>
          </p:cNvCxnSpPr>
          <p:nvPr/>
        </p:nvCxnSpPr>
        <p:spPr>
          <a:xfrm>
            <a:off x="0" y="1070049"/>
            <a:ext cx="12192000" cy="0"/>
          </a:xfrm>
          <a:prstGeom prst="line">
            <a:avLst/>
          </a:prstGeom>
          <a:ln w="12700" cap="sq" cmpd="dbl">
            <a:solidFill>
              <a:srgbClr val="052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C38C3E-0154-1352-7F49-3C627EDF664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rgbClr val="05215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E3527C-553F-49BD-AE91-E9373454E6A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869B8D-A3BA-2F05-09F9-E288C3DF1408}"/>
              </a:ext>
            </a:extLst>
          </p:cNvPr>
          <p:cNvSpPr txBox="1"/>
          <p:nvPr/>
        </p:nvSpPr>
        <p:spPr>
          <a:xfrm>
            <a:off x="303178" y="1225604"/>
            <a:ext cx="2063679" cy="35855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간트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차트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63EA51-4A7B-F232-7F32-E5902B209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8" y="1739712"/>
            <a:ext cx="5109002" cy="36948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040D26-409C-3C35-515F-9484004154C9}"/>
              </a:ext>
            </a:extLst>
          </p:cNvPr>
          <p:cNvSpPr/>
          <p:nvPr/>
        </p:nvSpPr>
        <p:spPr>
          <a:xfrm>
            <a:off x="392090" y="2128569"/>
            <a:ext cx="1854153" cy="3305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7EF11-C8B8-3C67-7AD9-0202414E088B}"/>
              </a:ext>
            </a:extLst>
          </p:cNvPr>
          <p:cNvSpPr txBox="1"/>
          <p:nvPr/>
        </p:nvSpPr>
        <p:spPr>
          <a:xfrm>
            <a:off x="1020187" y="5632396"/>
            <a:ext cx="4509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err="1"/>
              <a:t>간트</a:t>
            </a:r>
            <a:r>
              <a:rPr lang="ko-KR" altLang="en-US" sz="1400" dirty="0"/>
              <a:t> 차트 내 </a:t>
            </a:r>
            <a:r>
              <a:rPr lang="en-US" altLang="ko-KR" sz="1400" dirty="0"/>
              <a:t>WBS </a:t>
            </a:r>
            <a:r>
              <a:rPr lang="ko-KR" altLang="en-US" sz="1400" dirty="0"/>
              <a:t>기능을 이용한 업무 쪼개기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쪼갠 업무를 바탕으로 업무 배분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B241F1-AD79-E87D-BC83-8FBF300AB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00" y="1739712"/>
            <a:ext cx="5599851" cy="37665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E6CBCB-39E2-1D34-B9E1-EB9478C3649F}"/>
              </a:ext>
            </a:extLst>
          </p:cNvPr>
          <p:cNvSpPr txBox="1"/>
          <p:nvPr/>
        </p:nvSpPr>
        <p:spPr>
          <a:xfrm>
            <a:off x="6096000" y="5743780"/>
            <a:ext cx="4839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/>
              <a:t>업무 진척 현황에 따라 개발 볼륨 조절 및 일정 조율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931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2305</Words>
  <Application>Microsoft Office PowerPoint</Application>
  <PresentationFormat>와이드스크린</PresentationFormat>
  <Paragraphs>500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나눔바른고딕</vt:lpstr>
      <vt:lpstr>넥슨Lv2고딕 Bold</vt:lpstr>
      <vt:lpstr>맑은 고딕</vt:lpstr>
      <vt:lpstr>휴먼엑스포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02. 진행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실행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프로젝트 회고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Flask 시연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권기일 포트폴리오</dc:title>
  <dc:creator>기일 권</dc:creator>
  <cp:lastModifiedBy>신재웅</cp:lastModifiedBy>
  <cp:revision>197</cp:revision>
  <dcterms:created xsi:type="dcterms:W3CDTF">2022-03-09T10:55:54Z</dcterms:created>
  <dcterms:modified xsi:type="dcterms:W3CDTF">2022-05-19T02:59:56Z</dcterms:modified>
</cp:coreProperties>
</file>